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1" r:id="rId5"/>
    <p:sldId id="263" r:id="rId6"/>
    <p:sldId id="264" r:id="rId7"/>
    <p:sldId id="265" r:id="rId8"/>
  </p:sldIdLst>
  <p:sldSz cx="18288000" cy="10287000"/>
  <p:notesSz cx="6858000" cy="9144000"/>
  <p:embeddedFontLst>
    <p:embeddedFont>
      <p:font typeface="等线" panose="02010600030101010101" pitchFamily="2" charset="-122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oppins" pitchFamily="2" charset="0"/>
      <p:regular r:id="rId16"/>
      <p:bold r:id="rId17"/>
      <p:italic r:id="rId18"/>
      <p:boldItalic r:id="rId19"/>
    </p:embeddedFont>
    <p:embeddedFont>
      <p:font typeface="Poppins Bold" pitchFamily="2" charset="0"/>
      <p:regular r:id="rId20"/>
      <p:bold r:id="rId21"/>
    </p:embeddedFont>
    <p:embeddedFont>
      <p:font typeface="Poppins Bold Italics" pitchFamily="2" charset="0"/>
      <p:regular r:id="rId22"/>
      <p:bold r:id="rId23"/>
      <p:italic r:id="rId24"/>
      <p:boldItalic r:id="rId25"/>
    </p:embeddedFont>
    <p:embeddedFont>
      <p:font typeface="Poppins Italics" pitchFamily="2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211D"/>
    <a:srgbClr val="3BA8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51" autoAdjust="0"/>
  </p:normalViewPr>
  <p:slideViewPr>
    <p:cSldViewPr>
      <p:cViewPr>
        <p:scale>
          <a:sx n="60" d="100"/>
          <a:sy n="60" d="100"/>
        </p:scale>
        <p:origin x="1400" y="6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" altLang="zh-CN" sz="2400" dirty="0">
                <a:solidFill>
                  <a:schemeClr val="bg1"/>
                </a:solidFill>
              </a:rPr>
              <a:t>Figure A: Project Cycle Time Reduction (Efficiency)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 Optimization</c:v>
                </c:pt>
              </c:strCache>
            </c:strRef>
          </c:tx>
          <c:spPr>
            <a:solidFill>
              <a:srgbClr val="3BA8B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Time (Months)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75-0945-9B15-11BE0ECD2F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 Optimization</c:v>
                </c:pt>
              </c:strCache>
            </c:strRef>
          </c:tx>
          <c:spPr>
            <a:solidFill>
              <a:srgbClr val="C0211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Time (Months)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75-0945-9B15-11BE0ECD2F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Time (Months)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0A75-0945-9B15-11BE0ECD2F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5030095"/>
        <c:axId val="1485538975"/>
      </c:barChart>
      <c:catAx>
        <c:axId val="14850300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85538975"/>
        <c:crosses val="autoZero"/>
        <c:auto val="1"/>
        <c:lblAlgn val="ctr"/>
        <c:lblOffset val="100"/>
        <c:noMultiLvlLbl val="0"/>
      </c:catAx>
      <c:valAx>
        <c:axId val="1485538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85030095"/>
        <c:crosses val="autoZero"/>
        <c:crossBetween val="between"/>
      </c:valAx>
      <c:spPr>
        <a:noFill/>
        <a:ln>
          <a:solidFill>
            <a:srgbClr val="FF0000"/>
          </a:solidFill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50129854289487152"/>
          <c:y val="0.148288029063065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explosion val="17"/>
          <c:dPt>
            <c:idx val="0"/>
            <c:bubble3D val="0"/>
            <c:explosion val="8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942-094F-91E6-198EAAC8495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Baseline Cost</c:v>
                </c:pt>
                <c:pt idx="1">
                  <c:v>Saved Cost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42-094F-91E6-198EAAC849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40441658257971697"/>
          <c:y val="0.85480017407039122"/>
          <c:w val="0.23989519694617656"/>
          <c:h val="6.04490675273831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1C0B2D-D20C-A147-B4B5-B29CFBDD9258}" type="doc">
      <dgm:prSet loTypeId="urn:microsoft.com/office/officeart/2008/layout/VerticalCurvedList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C998BE60-A017-1B4D-BEEF-3ABB4B93DCBF}">
      <dgm:prSet phldrT="[文本]"/>
      <dgm:spPr/>
      <dgm:t>
        <a:bodyPr/>
        <a:lstStyle/>
        <a:p>
          <a:r>
            <a:rPr lang="en" altLang="en-US" b="1" dirty="0"/>
            <a:t>↓ 2 Weeks
+15% Efficiency</a:t>
          </a:r>
          <a:endParaRPr lang="zh-CN" altLang="en-US" dirty="0"/>
        </a:p>
      </dgm:t>
    </dgm:pt>
    <dgm:pt modelId="{6FB1FEEA-E801-654A-A504-F9C1D4FC22B2}" type="parTrans" cxnId="{5F7F6D85-87CD-194A-BCE3-11C62F36D693}">
      <dgm:prSet/>
      <dgm:spPr/>
      <dgm:t>
        <a:bodyPr/>
        <a:lstStyle/>
        <a:p>
          <a:endParaRPr lang="zh-CN" altLang="en-US"/>
        </a:p>
      </dgm:t>
    </dgm:pt>
    <dgm:pt modelId="{35831ED0-E710-404D-9531-0F494C7A6ED1}" type="sibTrans" cxnId="{5F7F6D85-87CD-194A-BCE3-11C62F36D693}">
      <dgm:prSet/>
      <dgm:spPr/>
      <dgm:t>
        <a:bodyPr/>
        <a:lstStyle/>
        <a:p>
          <a:endParaRPr lang="zh-CN" altLang="en-US"/>
        </a:p>
      </dgm:t>
    </dgm:pt>
    <dgm:pt modelId="{3B12B581-8BAE-214E-908C-922CBD89097E}">
      <dgm:prSet phldrT="[文本]"/>
      <dgm:spPr/>
      <dgm:t>
        <a:bodyPr/>
        <a:lstStyle/>
        <a:p>
          <a:r>
            <a:rPr lang="en" altLang="en-US" b="1" dirty="0"/>
            <a:t>↓ 5%
Cost Saving</a:t>
          </a:r>
          <a:endParaRPr lang="zh-CN" altLang="en-US" dirty="0"/>
        </a:p>
      </dgm:t>
    </dgm:pt>
    <dgm:pt modelId="{1242EFC1-8EE2-CA40-8526-B75FA2ECD21A}" type="parTrans" cxnId="{52037749-E77B-9346-B79B-194698801F47}">
      <dgm:prSet/>
      <dgm:spPr/>
      <dgm:t>
        <a:bodyPr/>
        <a:lstStyle/>
        <a:p>
          <a:endParaRPr lang="zh-CN" altLang="en-US"/>
        </a:p>
      </dgm:t>
    </dgm:pt>
    <dgm:pt modelId="{2AC39D59-70E5-AA46-A226-A52DB3540B6D}" type="sibTrans" cxnId="{52037749-E77B-9346-B79B-194698801F47}">
      <dgm:prSet/>
      <dgm:spPr/>
      <dgm:t>
        <a:bodyPr/>
        <a:lstStyle/>
        <a:p>
          <a:endParaRPr lang="zh-CN" altLang="en-US"/>
        </a:p>
      </dgm:t>
    </dgm:pt>
    <dgm:pt modelId="{19136FF6-129A-574C-AE8C-6777624DA0F2}">
      <dgm:prSet phldrT="[文本]"/>
      <dgm:spPr/>
      <dgm:t>
        <a:bodyPr/>
        <a:lstStyle/>
        <a:p>
          <a:r>
            <a:rPr lang="en" altLang="en-US" b="1" dirty="0"/>
            <a:t>Team Productivity ↑
Solidified Structure Fixed</a:t>
          </a:r>
          <a:endParaRPr lang="zh-CN" altLang="en-US" b="1" dirty="0"/>
        </a:p>
      </dgm:t>
    </dgm:pt>
    <dgm:pt modelId="{73A7D358-5B6D-4A4A-94B2-57F42C5814F7}" type="parTrans" cxnId="{9DD8376F-2AAA-9441-B89D-8D3A36A7BB2D}">
      <dgm:prSet/>
      <dgm:spPr/>
      <dgm:t>
        <a:bodyPr/>
        <a:lstStyle/>
        <a:p>
          <a:endParaRPr lang="zh-CN" altLang="en-US"/>
        </a:p>
      </dgm:t>
    </dgm:pt>
    <dgm:pt modelId="{E5FCFC0D-90AB-324E-99C7-8A8129B241D5}" type="sibTrans" cxnId="{9DD8376F-2AAA-9441-B89D-8D3A36A7BB2D}">
      <dgm:prSet/>
      <dgm:spPr/>
      <dgm:t>
        <a:bodyPr/>
        <a:lstStyle/>
        <a:p>
          <a:endParaRPr lang="zh-CN" altLang="en-US"/>
        </a:p>
      </dgm:t>
    </dgm:pt>
    <dgm:pt modelId="{2B366B01-6305-B940-97F3-B290FADD981F}" type="pres">
      <dgm:prSet presAssocID="{D31C0B2D-D20C-A147-B4B5-B29CFBDD9258}" presName="Name0" presStyleCnt="0">
        <dgm:presLayoutVars>
          <dgm:chMax val="7"/>
          <dgm:chPref val="7"/>
          <dgm:dir/>
        </dgm:presLayoutVars>
      </dgm:prSet>
      <dgm:spPr/>
    </dgm:pt>
    <dgm:pt modelId="{37AA1673-9E7D-CC4F-80EB-B704A06EECCD}" type="pres">
      <dgm:prSet presAssocID="{D31C0B2D-D20C-A147-B4B5-B29CFBDD9258}" presName="Name1" presStyleCnt="0"/>
      <dgm:spPr/>
    </dgm:pt>
    <dgm:pt modelId="{EEF8949E-560C-1943-B2FE-6C5A73E63E9D}" type="pres">
      <dgm:prSet presAssocID="{D31C0B2D-D20C-A147-B4B5-B29CFBDD9258}" presName="cycle" presStyleCnt="0"/>
      <dgm:spPr/>
    </dgm:pt>
    <dgm:pt modelId="{1792434C-BAAD-A247-8362-BB5788D08E5A}" type="pres">
      <dgm:prSet presAssocID="{D31C0B2D-D20C-A147-B4B5-B29CFBDD9258}" presName="srcNode" presStyleLbl="node1" presStyleIdx="0" presStyleCnt="3"/>
      <dgm:spPr/>
    </dgm:pt>
    <dgm:pt modelId="{7E4C6366-0D85-354D-85C2-75A87AD283C7}" type="pres">
      <dgm:prSet presAssocID="{D31C0B2D-D20C-A147-B4B5-B29CFBDD9258}" presName="conn" presStyleLbl="parChTrans1D2" presStyleIdx="0" presStyleCnt="1"/>
      <dgm:spPr/>
    </dgm:pt>
    <dgm:pt modelId="{2C9CCEC9-1CE7-1146-B7B8-B1A158BCE3FA}" type="pres">
      <dgm:prSet presAssocID="{D31C0B2D-D20C-A147-B4B5-B29CFBDD9258}" presName="extraNode" presStyleLbl="node1" presStyleIdx="0" presStyleCnt="3"/>
      <dgm:spPr/>
    </dgm:pt>
    <dgm:pt modelId="{992F3B27-22BF-6F41-8752-63297BCD0FF2}" type="pres">
      <dgm:prSet presAssocID="{D31C0B2D-D20C-A147-B4B5-B29CFBDD9258}" presName="dstNode" presStyleLbl="node1" presStyleIdx="0" presStyleCnt="3"/>
      <dgm:spPr/>
    </dgm:pt>
    <dgm:pt modelId="{6ABDDB6D-364B-A548-8855-206DDA7D996E}" type="pres">
      <dgm:prSet presAssocID="{C998BE60-A017-1B4D-BEEF-3ABB4B93DCBF}" presName="text_1" presStyleLbl="node1" presStyleIdx="0" presStyleCnt="3">
        <dgm:presLayoutVars>
          <dgm:bulletEnabled val="1"/>
        </dgm:presLayoutVars>
      </dgm:prSet>
      <dgm:spPr/>
    </dgm:pt>
    <dgm:pt modelId="{6D54BEC3-FB50-8B41-877F-848E7A0FB3F2}" type="pres">
      <dgm:prSet presAssocID="{C998BE60-A017-1B4D-BEEF-3ABB4B93DCBF}" presName="accent_1" presStyleCnt="0"/>
      <dgm:spPr/>
    </dgm:pt>
    <dgm:pt modelId="{F5FB6D1E-86B1-BC40-A130-69F9BFE7304A}" type="pres">
      <dgm:prSet presAssocID="{C998BE60-A017-1B4D-BEEF-3ABB4B93DCBF}" presName="accentRepeatNode" presStyleLbl="solidFgAcc1" presStyleIdx="0" presStyleCnt="3"/>
      <dgm:spPr/>
    </dgm:pt>
    <dgm:pt modelId="{A6FAC085-6C5F-434D-ADB5-D815945E5D7E}" type="pres">
      <dgm:prSet presAssocID="{3B12B581-8BAE-214E-908C-922CBD89097E}" presName="text_2" presStyleLbl="node1" presStyleIdx="1" presStyleCnt="3">
        <dgm:presLayoutVars>
          <dgm:bulletEnabled val="1"/>
        </dgm:presLayoutVars>
      </dgm:prSet>
      <dgm:spPr/>
    </dgm:pt>
    <dgm:pt modelId="{CC2D49FF-6657-AB41-9429-9728D4E195B2}" type="pres">
      <dgm:prSet presAssocID="{3B12B581-8BAE-214E-908C-922CBD89097E}" presName="accent_2" presStyleCnt="0"/>
      <dgm:spPr/>
    </dgm:pt>
    <dgm:pt modelId="{07B44AC5-29F3-9D49-BADC-9194568AD3A7}" type="pres">
      <dgm:prSet presAssocID="{3B12B581-8BAE-214E-908C-922CBD89097E}" presName="accentRepeatNode" presStyleLbl="solidFgAcc1" presStyleIdx="1" presStyleCnt="3"/>
      <dgm:spPr/>
    </dgm:pt>
    <dgm:pt modelId="{83398D20-EF9F-4F49-8050-3F6069C035AC}" type="pres">
      <dgm:prSet presAssocID="{19136FF6-129A-574C-AE8C-6777624DA0F2}" presName="text_3" presStyleLbl="node1" presStyleIdx="2" presStyleCnt="3">
        <dgm:presLayoutVars>
          <dgm:bulletEnabled val="1"/>
        </dgm:presLayoutVars>
      </dgm:prSet>
      <dgm:spPr/>
    </dgm:pt>
    <dgm:pt modelId="{16A9C58C-957E-0648-ACD1-E2D5DF1F064E}" type="pres">
      <dgm:prSet presAssocID="{19136FF6-129A-574C-AE8C-6777624DA0F2}" presName="accent_3" presStyleCnt="0"/>
      <dgm:spPr/>
    </dgm:pt>
    <dgm:pt modelId="{88425A27-C317-1943-8017-E454BB0973D7}" type="pres">
      <dgm:prSet presAssocID="{19136FF6-129A-574C-AE8C-6777624DA0F2}" presName="accentRepeatNode" presStyleLbl="solidFgAcc1" presStyleIdx="2" presStyleCnt="3"/>
      <dgm:spPr/>
    </dgm:pt>
  </dgm:ptLst>
  <dgm:cxnLst>
    <dgm:cxn modelId="{713B2201-00D5-8645-B95B-B3DF978B1607}" type="presOf" srcId="{D31C0B2D-D20C-A147-B4B5-B29CFBDD9258}" destId="{2B366B01-6305-B940-97F3-B290FADD981F}" srcOrd="0" destOrd="0" presId="urn:microsoft.com/office/officeart/2008/layout/VerticalCurvedList"/>
    <dgm:cxn modelId="{2000D211-A24F-9C49-9DBA-ED87E579AA20}" type="presOf" srcId="{C998BE60-A017-1B4D-BEEF-3ABB4B93DCBF}" destId="{6ABDDB6D-364B-A548-8855-206DDA7D996E}" srcOrd="0" destOrd="0" presId="urn:microsoft.com/office/officeart/2008/layout/VerticalCurvedList"/>
    <dgm:cxn modelId="{36C74237-0609-2E42-9985-520E4E99EBC6}" type="presOf" srcId="{35831ED0-E710-404D-9531-0F494C7A6ED1}" destId="{7E4C6366-0D85-354D-85C2-75A87AD283C7}" srcOrd="0" destOrd="0" presId="urn:microsoft.com/office/officeart/2008/layout/VerticalCurvedList"/>
    <dgm:cxn modelId="{52037749-E77B-9346-B79B-194698801F47}" srcId="{D31C0B2D-D20C-A147-B4B5-B29CFBDD9258}" destId="{3B12B581-8BAE-214E-908C-922CBD89097E}" srcOrd="1" destOrd="0" parTransId="{1242EFC1-8EE2-CA40-8526-B75FA2ECD21A}" sibTransId="{2AC39D59-70E5-AA46-A226-A52DB3540B6D}"/>
    <dgm:cxn modelId="{7EA03669-3FAD-1447-AE2A-189EDD0FEA30}" type="presOf" srcId="{3B12B581-8BAE-214E-908C-922CBD89097E}" destId="{A6FAC085-6C5F-434D-ADB5-D815945E5D7E}" srcOrd="0" destOrd="0" presId="urn:microsoft.com/office/officeart/2008/layout/VerticalCurvedList"/>
    <dgm:cxn modelId="{9DD8376F-2AAA-9441-B89D-8D3A36A7BB2D}" srcId="{D31C0B2D-D20C-A147-B4B5-B29CFBDD9258}" destId="{19136FF6-129A-574C-AE8C-6777624DA0F2}" srcOrd="2" destOrd="0" parTransId="{73A7D358-5B6D-4A4A-94B2-57F42C5814F7}" sibTransId="{E5FCFC0D-90AB-324E-99C7-8A8129B241D5}"/>
    <dgm:cxn modelId="{5F7F6D85-87CD-194A-BCE3-11C62F36D693}" srcId="{D31C0B2D-D20C-A147-B4B5-B29CFBDD9258}" destId="{C998BE60-A017-1B4D-BEEF-3ABB4B93DCBF}" srcOrd="0" destOrd="0" parTransId="{6FB1FEEA-E801-654A-A504-F9C1D4FC22B2}" sibTransId="{35831ED0-E710-404D-9531-0F494C7A6ED1}"/>
    <dgm:cxn modelId="{3B84F3D6-7D56-E44D-A881-DFAA0C8AC839}" type="presOf" srcId="{19136FF6-129A-574C-AE8C-6777624DA0F2}" destId="{83398D20-EF9F-4F49-8050-3F6069C035AC}" srcOrd="0" destOrd="0" presId="urn:microsoft.com/office/officeart/2008/layout/VerticalCurvedList"/>
    <dgm:cxn modelId="{8F0FBB5B-7BC4-5C4B-AD48-6115C8D7E433}" type="presParOf" srcId="{2B366B01-6305-B940-97F3-B290FADD981F}" destId="{37AA1673-9E7D-CC4F-80EB-B704A06EECCD}" srcOrd="0" destOrd="0" presId="urn:microsoft.com/office/officeart/2008/layout/VerticalCurvedList"/>
    <dgm:cxn modelId="{9FEC0336-7361-B342-B52A-E2632E1013D8}" type="presParOf" srcId="{37AA1673-9E7D-CC4F-80EB-B704A06EECCD}" destId="{EEF8949E-560C-1943-B2FE-6C5A73E63E9D}" srcOrd="0" destOrd="0" presId="urn:microsoft.com/office/officeart/2008/layout/VerticalCurvedList"/>
    <dgm:cxn modelId="{E19A11C6-33F4-DE49-AA12-6BFCACC03FF1}" type="presParOf" srcId="{EEF8949E-560C-1943-B2FE-6C5A73E63E9D}" destId="{1792434C-BAAD-A247-8362-BB5788D08E5A}" srcOrd="0" destOrd="0" presId="urn:microsoft.com/office/officeart/2008/layout/VerticalCurvedList"/>
    <dgm:cxn modelId="{06842084-F059-544E-AF03-940DE31E5AD9}" type="presParOf" srcId="{EEF8949E-560C-1943-B2FE-6C5A73E63E9D}" destId="{7E4C6366-0D85-354D-85C2-75A87AD283C7}" srcOrd="1" destOrd="0" presId="urn:microsoft.com/office/officeart/2008/layout/VerticalCurvedList"/>
    <dgm:cxn modelId="{618B6BB9-CAB2-2243-8584-EFA281117017}" type="presParOf" srcId="{EEF8949E-560C-1943-B2FE-6C5A73E63E9D}" destId="{2C9CCEC9-1CE7-1146-B7B8-B1A158BCE3FA}" srcOrd="2" destOrd="0" presId="urn:microsoft.com/office/officeart/2008/layout/VerticalCurvedList"/>
    <dgm:cxn modelId="{E308BCC4-C7EC-4842-BC46-8A7F4564BD74}" type="presParOf" srcId="{EEF8949E-560C-1943-B2FE-6C5A73E63E9D}" destId="{992F3B27-22BF-6F41-8752-63297BCD0FF2}" srcOrd="3" destOrd="0" presId="urn:microsoft.com/office/officeart/2008/layout/VerticalCurvedList"/>
    <dgm:cxn modelId="{2C3BD9BD-0F41-1449-9CA6-193BB1F9DFB0}" type="presParOf" srcId="{37AA1673-9E7D-CC4F-80EB-B704A06EECCD}" destId="{6ABDDB6D-364B-A548-8855-206DDA7D996E}" srcOrd="1" destOrd="0" presId="urn:microsoft.com/office/officeart/2008/layout/VerticalCurvedList"/>
    <dgm:cxn modelId="{977AAB41-D01C-7E43-B3BB-C83B3BBBD798}" type="presParOf" srcId="{37AA1673-9E7D-CC4F-80EB-B704A06EECCD}" destId="{6D54BEC3-FB50-8B41-877F-848E7A0FB3F2}" srcOrd="2" destOrd="0" presId="urn:microsoft.com/office/officeart/2008/layout/VerticalCurvedList"/>
    <dgm:cxn modelId="{847F330E-B26B-E247-AC72-32CAEC23C570}" type="presParOf" srcId="{6D54BEC3-FB50-8B41-877F-848E7A0FB3F2}" destId="{F5FB6D1E-86B1-BC40-A130-69F9BFE7304A}" srcOrd="0" destOrd="0" presId="urn:microsoft.com/office/officeart/2008/layout/VerticalCurvedList"/>
    <dgm:cxn modelId="{75DAF496-DE6B-0E4C-8DA0-E1BFBCE31F99}" type="presParOf" srcId="{37AA1673-9E7D-CC4F-80EB-B704A06EECCD}" destId="{A6FAC085-6C5F-434D-ADB5-D815945E5D7E}" srcOrd="3" destOrd="0" presId="urn:microsoft.com/office/officeart/2008/layout/VerticalCurvedList"/>
    <dgm:cxn modelId="{D171B1F3-C27D-5246-A282-0C546BC282E4}" type="presParOf" srcId="{37AA1673-9E7D-CC4F-80EB-B704A06EECCD}" destId="{CC2D49FF-6657-AB41-9429-9728D4E195B2}" srcOrd="4" destOrd="0" presId="urn:microsoft.com/office/officeart/2008/layout/VerticalCurvedList"/>
    <dgm:cxn modelId="{939A9923-2B9C-9844-A149-9BBCE4E6697A}" type="presParOf" srcId="{CC2D49FF-6657-AB41-9429-9728D4E195B2}" destId="{07B44AC5-29F3-9D49-BADC-9194568AD3A7}" srcOrd="0" destOrd="0" presId="urn:microsoft.com/office/officeart/2008/layout/VerticalCurvedList"/>
    <dgm:cxn modelId="{F8688F93-31B6-6A40-85B8-EC71B4704483}" type="presParOf" srcId="{37AA1673-9E7D-CC4F-80EB-B704A06EECCD}" destId="{83398D20-EF9F-4F49-8050-3F6069C035AC}" srcOrd="5" destOrd="0" presId="urn:microsoft.com/office/officeart/2008/layout/VerticalCurvedList"/>
    <dgm:cxn modelId="{3763890A-B0A7-664F-833D-447B3CDEA49E}" type="presParOf" srcId="{37AA1673-9E7D-CC4F-80EB-B704A06EECCD}" destId="{16A9C58C-957E-0648-ACD1-E2D5DF1F064E}" srcOrd="6" destOrd="0" presId="urn:microsoft.com/office/officeart/2008/layout/VerticalCurvedList"/>
    <dgm:cxn modelId="{D763813C-FBC4-F84D-ACAE-670CE13B16DC}" type="presParOf" srcId="{16A9C58C-957E-0648-ACD1-E2D5DF1F064E}" destId="{88425A27-C317-1943-8017-E454BB0973D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A2DABA-4EE4-3846-93FA-97CF914777A2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4D5E5BF-2ECF-0E4F-BCCC-D05FCCFA2E98}">
      <dgm:prSet phldrT="[文本]"/>
      <dgm:spPr/>
      <dgm:t>
        <a:bodyPr/>
        <a:lstStyle/>
        <a:p>
          <a:r>
            <a:rPr lang="en" altLang="en-US" dirty="0"/>
            <a:t>Task rigidity – misaligned with individual strengths </a:t>
          </a:r>
          <a:endParaRPr lang="zh-CN" altLang="en-US" dirty="0"/>
        </a:p>
      </dgm:t>
    </dgm:pt>
    <dgm:pt modelId="{E58879BE-B510-E04F-BC4F-6B99D4B7C81C}" type="parTrans" cxnId="{F7BB1D13-B14C-394C-8D39-D50B84585B39}">
      <dgm:prSet/>
      <dgm:spPr/>
      <dgm:t>
        <a:bodyPr/>
        <a:lstStyle/>
        <a:p>
          <a:endParaRPr lang="zh-CN" altLang="en-US"/>
        </a:p>
      </dgm:t>
    </dgm:pt>
    <dgm:pt modelId="{B16DF5E3-4CFD-5F41-BA8B-CBF31ACB1C11}" type="sibTrans" cxnId="{F7BB1D13-B14C-394C-8D39-D50B84585B39}">
      <dgm:prSet/>
      <dgm:spPr/>
      <dgm:t>
        <a:bodyPr/>
        <a:lstStyle/>
        <a:p>
          <a:endParaRPr lang="zh-CN" altLang="en-US"/>
        </a:p>
      </dgm:t>
    </dgm:pt>
    <dgm:pt modelId="{C80596B0-74E5-4447-B482-2E82C95F9A1C}">
      <dgm:prSet phldrT="[文本]"/>
      <dgm:spPr/>
      <dgm:t>
        <a:bodyPr/>
        <a:lstStyle/>
        <a:p>
          <a:r>
            <a:rPr lang="en" altLang="en-US" dirty="0"/>
            <a:t>High error rate – frequent documentation mistakes</a:t>
          </a:r>
          <a:endParaRPr lang="zh-CN" altLang="en-US" dirty="0"/>
        </a:p>
      </dgm:t>
    </dgm:pt>
    <dgm:pt modelId="{79ED49AF-4C97-564C-87D7-4A19F7D3DFB6}" type="parTrans" cxnId="{E12D66B8-8B6A-4940-A5CF-D77FBEF813B1}">
      <dgm:prSet/>
      <dgm:spPr/>
      <dgm:t>
        <a:bodyPr/>
        <a:lstStyle/>
        <a:p>
          <a:endParaRPr lang="zh-CN" altLang="en-US"/>
        </a:p>
      </dgm:t>
    </dgm:pt>
    <dgm:pt modelId="{578B5002-0F90-0941-91D5-70C57ED758C9}" type="sibTrans" cxnId="{E12D66B8-8B6A-4940-A5CF-D77FBEF813B1}">
      <dgm:prSet/>
      <dgm:spPr/>
      <dgm:t>
        <a:bodyPr/>
        <a:lstStyle/>
        <a:p>
          <a:endParaRPr lang="zh-CN" altLang="en-US"/>
        </a:p>
      </dgm:t>
    </dgm:pt>
    <dgm:pt modelId="{6319BC54-432B-1B4F-9231-D8EAD845C61E}">
      <dgm:prSet phldrT="[文本]"/>
      <dgm:spPr/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🟥 </a:t>
          </a:r>
          <a:r>
            <a:rPr lang="en" altLang="en-US" dirty="0">
              <a:solidFill>
                <a:schemeClr val="bg1"/>
              </a:solidFill>
            </a:rPr>
            <a:t>Core Finding:
Misalignment between tasks and individual capabilities
is the root cause of inefficiency and high error rates.</a:t>
          </a:r>
          <a:endParaRPr lang="zh-CN" altLang="en-US" dirty="0">
            <a:solidFill>
              <a:schemeClr val="bg1"/>
            </a:solidFill>
          </a:endParaRPr>
        </a:p>
      </dgm:t>
    </dgm:pt>
    <dgm:pt modelId="{84A15595-54D3-E746-85D0-D841F8EA4EBD}" type="parTrans" cxnId="{8B6F4441-3673-F34D-9AB4-CF367AE5D948}">
      <dgm:prSet/>
      <dgm:spPr/>
      <dgm:t>
        <a:bodyPr/>
        <a:lstStyle/>
        <a:p>
          <a:endParaRPr lang="zh-CN" altLang="en-US"/>
        </a:p>
      </dgm:t>
    </dgm:pt>
    <dgm:pt modelId="{52AA35B2-EDDF-8E4A-A58D-D453E81C528C}" type="sibTrans" cxnId="{8B6F4441-3673-F34D-9AB4-CF367AE5D948}">
      <dgm:prSet/>
      <dgm:spPr/>
      <dgm:t>
        <a:bodyPr/>
        <a:lstStyle/>
        <a:p>
          <a:endParaRPr lang="zh-CN" altLang="en-US"/>
        </a:p>
      </dgm:t>
    </dgm:pt>
    <dgm:pt modelId="{DD9E140C-168A-8E46-95CD-08AB673CFFDA}">
      <dgm:prSet/>
      <dgm:spPr/>
    </dgm:pt>
    <dgm:pt modelId="{F57F68A2-3C29-C240-9233-A8B93CDF8277}" type="parTrans" cxnId="{F6552CE0-F796-5F4A-B185-A3385E48FBCA}">
      <dgm:prSet/>
      <dgm:spPr/>
      <dgm:t>
        <a:bodyPr/>
        <a:lstStyle/>
        <a:p>
          <a:endParaRPr lang="zh-CN" altLang="en-US"/>
        </a:p>
      </dgm:t>
    </dgm:pt>
    <dgm:pt modelId="{911D715E-C8CE-9041-B60E-F24F216C5A1D}" type="sibTrans" cxnId="{F6552CE0-F796-5F4A-B185-A3385E48FBCA}">
      <dgm:prSet/>
      <dgm:spPr/>
      <dgm:t>
        <a:bodyPr/>
        <a:lstStyle/>
        <a:p>
          <a:endParaRPr lang="zh-CN" altLang="en-US"/>
        </a:p>
      </dgm:t>
    </dgm:pt>
    <dgm:pt modelId="{92A9698D-0CBA-3247-8100-D46C68743B2D}">
      <dgm:prSet/>
      <dgm:spPr/>
    </dgm:pt>
    <dgm:pt modelId="{8A634EDD-7EC6-E14C-A03F-1D87BE52B28C}" type="parTrans" cxnId="{C8C07220-006A-3840-B0FF-A1A3E55B39C3}">
      <dgm:prSet/>
      <dgm:spPr/>
      <dgm:t>
        <a:bodyPr/>
        <a:lstStyle/>
        <a:p>
          <a:endParaRPr lang="zh-CN" altLang="en-US"/>
        </a:p>
      </dgm:t>
    </dgm:pt>
    <dgm:pt modelId="{39B4FA27-41D8-2D4F-B1DB-31F608D0F013}" type="sibTrans" cxnId="{C8C07220-006A-3840-B0FF-A1A3E55B39C3}">
      <dgm:prSet/>
      <dgm:spPr/>
      <dgm:t>
        <a:bodyPr/>
        <a:lstStyle/>
        <a:p>
          <a:endParaRPr lang="zh-CN" altLang="en-US"/>
        </a:p>
      </dgm:t>
    </dgm:pt>
    <dgm:pt modelId="{E5293604-022F-104E-A563-AF2CE5CB6721}">
      <dgm:prSet/>
      <dgm:spPr/>
    </dgm:pt>
    <dgm:pt modelId="{3EBD972C-3204-F340-ACCB-91ACB1814359}" type="parTrans" cxnId="{19088627-52E9-1741-921E-6E8F1E5512DC}">
      <dgm:prSet/>
      <dgm:spPr/>
      <dgm:t>
        <a:bodyPr/>
        <a:lstStyle/>
        <a:p>
          <a:endParaRPr lang="zh-CN" altLang="en-US"/>
        </a:p>
      </dgm:t>
    </dgm:pt>
    <dgm:pt modelId="{0DB9CF73-4DBC-DF40-A6AA-48E8D09769A8}" type="sibTrans" cxnId="{19088627-52E9-1741-921E-6E8F1E5512DC}">
      <dgm:prSet/>
      <dgm:spPr/>
      <dgm:t>
        <a:bodyPr/>
        <a:lstStyle/>
        <a:p>
          <a:endParaRPr lang="zh-CN" altLang="en-US"/>
        </a:p>
      </dgm:t>
    </dgm:pt>
    <dgm:pt modelId="{986462A9-4BA7-9049-A03A-F86C5007A4F4}">
      <dgm:prSet phldrT="[文本]"/>
      <dgm:spPr/>
      <dgm:t>
        <a:bodyPr/>
        <a:lstStyle/>
        <a:p>
          <a:r>
            <a:rPr lang="en" altLang="en-US" dirty="0">
              <a:solidFill>
                <a:srgbClr val="FF0000"/>
              </a:solidFill>
            </a:rPr>
            <a:t>Low efficiency – resource mismatch </a:t>
          </a:r>
          <a:endParaRPr lang="zh-CN" altLang="en-US" dirty="0">
            <a:solidFill>
              <a:srgbClr val="FF0000"/>
            </a:solidFill>
          </a:endParaRPr>
        </a:p>
      </dgm:t>
    </dgm:pt>
    <dgm:pt modelId="{16FAAB06-1CA7-5F41-AB22-2DAF7E157F6E}" type="parTrans" cxnId="{962B360E-68F6-3448-873B-AC8B4A64EFD4}">
      <dgm:prSet/>
      <dgm:spPr/>
      <dgm:t>
        <a:bodyPr/>
        <a:lstStyle/>
        <a:p>
          <a:endParaRPr lang="zh-CN" altLang="en-US"/>
        </a:p>
      </dgm:t>
    </dgm:pt>
    <dgm:pt modelId="{7192A21D-AB27-7143-A8A7-C4CEEBA5509A}" type="sibTrans" cxnId="{962B360E-68F6-3448-873B-AC8B4A64EFD4}">
      <dgm:prSet/>
      <dgm:spPr/>
      <dgm:t>
        <a:bodyPr/>
        <a:lstStyle/>
        <a:p>
          <a:endParaRPr lang="zh-CN" altLang="en-US"/>
        </a:p>
      </dgm:t>
    </dgm:pt>
    <dgm:pt modelId="{E29486DF-9985-A548-825E-09765B52858F}" type="pres">
      <dgm:prSet presAssocID="{03A2DABA-4EE4-3846-93FA-97CF914777A2}" presName="Name0" presStyleCnt="0">
        <dgm:presLayoutVars>
          <dgm:chMax val="4"/>
          <dgm:resizeHandles val="exact"/>
        </dgm:presLayoutVars>
      </dgm:prSet>
      <dgm:spPr/>
    </dgm:pt>
    <dgm:pt modelId="{B5CF898A-7DAC-4947-A41E-18E4B1EBF9B0}" type="pres">
      <dgm:prSet presAssocID="{03A2DABA-4EE4-3846-93FA-97CF914777A2}" presName="ellipse" presStyleLbl="trBgShp" presStyleIdx="0" presStyleCnt="1" custLinFactNeighborX="2902" custLinFactNeighborY="-2309"/>
      <dgm:spPr/>
    </dgm:pt>
    <dgm:pt modelId="{D9FC53FC-9EFA-874F-A5E5-4DB782F0C9E4}" type="pres">
      <dgm:prSet presAssocID="{03A2DABA-4EE4-3846-93FA-97CF914777A2}" presName="arrow1" presStyleLbl="fgShp" presStyleIdx="0" presStyleCnt="1"/>
      <dgm:spPr/>
    </dgm:pt>
    <dgm:pt modelId="{731E12C0-551F-6145-9222-3C8B43C3A99F}" type="pres">
      <dgm:prSet presAssocID="{03A2DABA-4EE4-3846-93FA-97CF914777A2}" presName="rectangle" presStyleLbl="revTx" presStyleIdx="0" presStyleCnt="1" custScaleX="199272">
        <dgm:presLayoutVars>
          <dgm:bulletEnabled val="1"/>
        </dgm:presLayoutVars>
      </dgm:prSet>
      <dgm:spPr/>
    </dgm:pt>
    <dgm:pt modelId="{33D2A2D1-75E5-0043-9AD7-54103A4353F7}" type="pres">
      <dgm:prSet presAssocID="{986462A9-4BA7-9049-A03A-F86C5007A4F4}" presName="item1" presStyleLbl="node1" presStyleIdx="0" presStyleCnt="3" custScaleX="141051" custScaleY="106176">
        <dgm:presLayoutVars>
          <dgm:bulletEnabled val="1"/>
        </dgm:presLayoutVars>
      </dgm:prSet>
      <dgm:spPr/>
    </dgm:pt>
    <dgm:pt modelId="{BEE5B74A-E73C-CA40-AF11-98FDC0C2D706}" type="pres">
      <dgm:prSet presAssocID="{C80596B0-74E5-4447-B482-2E82C95F9A1C}" presName="item2" presStyleLbl="node1" presStyleIdx="1" presStyleCnt="3" custScaleX="135838" custScaleY="117113" custLinFactNeighborX="-2879" custLinFactNeighborY="-20570">
        <dgm:presLayoutVars>
          <dgm:bulletEnabled val="1"/>
        </dgm:presLayoutVars>
      </dgm:prSet>
      <dgm:spPr/>
    </dgm:pt>
    <dgm:pt modelId="{4A235434-A4C9-1C41-B631-5BD482585703}" type="pres">
      <dgm:prSet presAssocID="{6319BC54-432B-1B4F-9231-D8EAD845C61E}" presName="item3" presStyleLbl="node1" presStyleIdx="2" presStyleCnt="3" custScaleX="126385" custScaleY="104576" custLinFactNeighborX="25544" custLinFactNeighborY="-21795">
        <dgm:presLayoutVars>
          <dgm:bulletEnabled val="1"/>
        </dgm:presLayoutVars>
      </dgm:prSet>
      <dgm:spPr/>
    </dgm:pt>
    <dgm:pt modelId="{1DAD9F25-2EB6-3B43-8EBF-4154D7064021}" type="pres">
      <dgm:prSet presAssocID="{03A2DABA-4EE4-3846-93FA-97CF914777A2}" presName="funnel" presStyleLbl="trAlignAcc1" presStyleIdx="0" presStyleCnt="1" custLinFactNeighborX="1575" custLinFactNeighborY="-313"/>
      <dgm:spPr/>
    </dgm:pt>
  </dgm:ptLst>
  <dgm:cxnLst>
    <dgm:cxn modelId="{962B360E-68F6-3448-873B-AC8B4A64EFD4}" srcId="{03A2DABA-4EE4-3846-93FA-97CF914777A2}" destId="{986462A9-4BA7-9049-A03A-F86C5007A4F4}" srcOrd="1" destOrd="0" parTransId="{16FAAB06-1CA7-5F41-AB22-2DAF7E157F6E}" sibTransId="{7192A21D-AB27-7143-A8A7-C4CEEBA5509A}"/>
    <dgm:cxn modelId="{F7BB1D13-B14C-394C-8D39-D50B84585B39}" srcId="{03A2DABA-4EE4-3846-93FA-97CF914777A2}" destId="{24D5E5BF-2ECF-0E4F-BCCC-D05FCCFA2E98}" srcOrd="0" destOrd="0" parTransId="{E58879BE-B510-E04F-BC4F-6B99D4B7C81C}" sibTransId="{B16DF5E3-4CFD-5F41-BA8B-CBF31ACB1C11}"/>
    <dgm:cxn modelId="{C8C07220-006A-3840-B0FF-A1A3E55B39C3}" srcId="{03A2DABA-4EE4-3846-93FA-97CF914777A2}" destId="{92A9698D-0CBA-3247-8100-D46C68743B2D}" srcOrd="4" destOrd="0" parTransId="{8A634EDD-7EC6-E14C-A03F-1D87BE52B28C}" sibTransId="{39B4FA27-41D8-2D4F-B1DB-31F608D0F013}"/>
    <dgm:cxn modelId="{19088627-52E9-1741-921E-6E8F1E5512DC}" srcId="{03A2DABA-4EE4-3846-93FA-97CF914777A2}" destId="{E5293604-022F-104E-A563-AF2CE5CB6721}" srcOrd="6" destOrd="0" parTransId="{3EBD972C-3204-F340-ACCB-91ACB1814359}" sibTransId="{0DB9CF73-4DBC-DF40-A6AA-48E8D09769A8}"/>
    <dgm:cxn modelId="{8B6F4441-3673-F34D-9AB4-CF367AE5D948}" srcId="{03A2DABA-4EE4-3846-93FA-97CF914777A2}" destId="{6319BC54-432B-1B4F-9231-D8EAD845C61E}" srcOrd="3" destOrd="0" parTransId="{84A15595-54D3-E746-85D0-D841F8EA4EBD}" sibTransId="{52AA35B2-EDDF-8E4A-A58D-D453E81C528C}"/>
    <dgm:cxn modelId="{6B830E8B-7A62-0E42-B061-FCB0F7E5D5C8}" type="presOf" srcId="{24D5E5BF-2ECF-0E4F-BCCC-D05FCCFA2E98}" destId="{4A235434-A4C9-1C41-B631-5BD482585703}" srcOrd="0" destOrd="0" presId="urn:microsoft.com/office/officeart/2005/8/layout/funnel1"/>
    <dgm:cxn modelId="{2E9DB499-79B2-B745-BDE5-2E9F0CC6C775}" type="presOf" srcId="{C80596B0-74E5-4447-B482-2E82C95F9A1C}" destId="{33D2A2D1-75E5-0043-9AD7-54103A4353F7}" srcOrd="0" destOrd="0" presId="urn:microsoft.com/office/officeart/2005/8/layout/funnel1"/>
    <dgm:cxn modelId="{E5EDACAB-63B7-2546-A046-E6A1D99F1500}" type="presOf" srcId="{986462A9-4BA7-9049-A03A-F86C5007A4F4}" destId="{BEE5B74A-E73C-CA40-AF11-98FDC0C2D706}" srcOrd="0" destOrd="0" presId="urn:microsoft.com/office/officeart/2005/8/layout/funnel1"/>
    <dgm:cxn modelId="{E12D66B8-8B6A-4940-A5CF-D77FBEF813B1}" srcId="{03A2DABA-4EE4-3846-93FA-97CF914777A2}" destId="{C80596B0-74E5-4447-B482-2E82C95F9A1C}" srcOrd="2" destOrd="0" parTransId="{79ED49AF-4C97-564C-87D7-4A19F7D3DFB6}" sibTransId="{578B5002-0F90-0941-91D5-70C57ED758C9}"/>
    <dgm:cxn modelId="{AE1BFBD2-2950-A34D-BEF4-12885272810B}" type="presOf" srcId="{6319BC54-432B-1B4F-9231-D8EAD845C61E}" destId="{731E12C0-551F-6145-9222-3C8B43C3A99F}" srcOrd="0" destOrd="0" presId="urn:microsoft.com/office/officeart/2005/8/layout/funnel1"/>
    <dgm:cxn modelId="{4FFC43D8-50A7-6D47-89A8-90E6C883BEFF}" type="presOf" srcId="{03A2DABA-4EE4-3846-93FA-97CF914777A2}" destId="{E29486DF-9985-A548-825E-09765B52858F}" srcOrd="0" destOrd="0" presId="urn:microsoft.com/office/officeart/2005/8/layout/funnel1"/>
    <dgm:cxn modelId="{F6552CE0-F796-5F4A-B185-A3385E48FBCA}" srcId="{03A2DABA-4EE4-3846-93FA-97CF914777A2}" destId="{DD9E140C-168A-8E46-95CD-08AB673CFFDA}" srcOrd="5" destOrd="0" parTransId="{F57F68A2-3C29-C240-9233-A8B93CDF8277}" sibTransId="{911D715E-C8CE-9041-B60E-F24F216C5A1D}"/>
    <dgm:cxn modelId="{D1C888BF-A688-074C-AF1C-C928D38F42E6}" type="presParOf" srcId="{E29486DF-9985-A548-825E-09765B52858F}" destId="{B5CF898A-7DAC-4947-A41E-18E4B1EBF9B0}" srcOrd="0" destOrd="0" presId="urn:microsoft.com/office/officeart/2005/8/layout/funnel1"/>
    <dgm:cxn modelId="{07AFBC2C-5D59-1143-9259-1259221BCE96}" type="presParOf" srcId="{E29486DF-9985-A548-825E-09765B52858F}" destId="{D9FC53FC-9EFA-874F-A5E5-4DB782F0C9E4}" srcOrd="1" destOrd="0" presId="urn:microsoft.com/office/officeart/2005/8/layout/funnel1"/>
    <dgm:cxn modelId="{ED48C33C-00DE-0F49-B5F2-AE9E0ECCB7E0}" type="presParOf" srcId="{E29486DF-9985-A548-825E-09765B52858F}" destId="{731E12C0-551F-6145-9222-3C8B43C3A99F}" srcOrd="2" destOrd="0" presId="urn:microsoft.com/office/officeart/2005/8/layout/funnel1"/>
    <dgm:cxn modelId="{C25703F2-3048-CD41-A146-327C12DFE360}" type="presParOf" srcId="{E29486DF-9985-A548-825E-09765B52858F}" destId="{33D2A2D1-75E5-0043-9AD7-54103A4353F7}" srcOrd="3" destOrd="0" presId="urn:microsoft.com/office/officeart/2005/8/layout/funnel1"/>
    <dgm:cxn modelId="{57D2635F-E088-544C-BA7B-A412D2A87A5F}" type="presParOf" srcId="{E29486DF-9985-A548-825E-09765B52858F}" destId="{BEE5B74A-E73C-CA40-AF11-98FDC0C2D706}" srcOrd="4" destOrd="0" presId="urn:microsoft.com/office/officeart/2005/8/layout/funnel1"/>
    <dgm:cxn modelId="{ABAB8799-91B7-294D-9B8A-9C2BFD26BDF2}" type="presParOf" srcId="{E29486DF-9985-A548-825E-09765B52858F}" destId="{4A235434-A4C9-1C41-B631-5BD482585703}" srcOrd="5" destOrd="0" presId="urn:microsoft.com/office/officeart/2005/8/layout/funnel1"/>
    <dgm:cxn modelId="{440FF734-1BA2-4849-B473-B1A4D076469B}" type="presParOf" srcId="{E29486DF-9985-A548-825E-09765B52858F}" destId="{1DAD9F25-2EB6-3B43-8EBF-4154D706402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0F7632-96A2-1947-B9FC-E4F67AC118A0}" type="doc">
      <dgm:prSet loTypeId="urn:microsoft.com/office/officeart/2005/8/layout/arrow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824CA7F-2B2E-6348-81A7-66938C848141}">
      <dgm:prSet phldrT="[文本]"/>
      <dgm:spPr/>
      <dgm:t>
        <a:bodyPr/>
        <a:lstStyle/>
        <a:p>
          <a:r>
            <a:rPr lang="zh-CN" altLang="en-US" dirty="0"/>
            <a:t>🚀</a:t>
          </a:r>
          <a:r>
            <a:rPr lang="en" altLang="en-US" dirty="0"/>
            <a:t>First Principles:
Redefine core goals – fast and safe delivery.
</a:t>
          </a:r>
          <a:endParaRPr lang="zh-CN" altLang="en-US" dirty="0"/>
        </a:p>
      </dgm:t>
    </dgm:pt>
    <dgm:pt modelId="{8960D88C-11D5-DF45-B23D-EC13B5FF7075}" type="parTrans" cxnId="{BA7ED645-869E-1548-B392-63EFFD65A2E4}">
      <dgm:prSet/>
      <dgm:spPr/>
      <dgm:t>
        <a:bodyPr/>
        <a:lstStyle/>
        <a:p>
          <a:endParaRPr lang="zh-CN" altLang="en-US"/>
        </a:p>
      </dgm:t>
    </dgm:pt>
    <dgm:pt modelId="{64BFF233-6D80-8342-A80A-EDAE16729DC1}" type="sibTrans" cxnId="{BA7ED645-869E-1548-B392-63EFFD65A2E4}">
      <dgm:prSet/>
      <dgm:spPr/>
      <dgm:t>
        <a:bodyPr/>
        <a:lstStyle/>
        <a:p>
          <a:endParaRPr lang="zh-CN" altLang="en-US"/>
        </a:p>
      </dgm:t>
    </dgm:pt>
    <dgm:pt modelId="{F8D1CAD7-31D8-804C-BEA2-A24EF63EA756}">
      <dgm:prSet phldrT="[文本]" custT="1"/>
      <dgm:spPr/>
      <dgm:t>
        <a:bodyPr/>
        <a:lstStyle/>
        <a:p>
          <a:r>
            <a:rPr lang="zh-CN" altLang="en-US" sz="2800" dirty="0"/>
            <a:t>💡</a:t>
          </a:r>
          <a:r>
            <a:rPr lang="en" altLang="en-US" sz="2800" dirty="0"/>
            <a:t>20/80 Rule:
Focus resources on solving the 20% root issues.</a:t>
          </a:r>
          <a:endParaRPr lang="zh-CN" altLang="en-US" sz="2800" dirty="0"/>
        </a:p>
      </dgm:t>
    </dgm:pt>
    <dgm:pt modelId="{98A08CFE-67CF-8040-8BE9-B873F03B7F6F}" type="parTrans" cxnId="{0B23CC7E-DFBD-7042-A27D-CE6FAFAE004B}">
      <dgm:prSet/>
      <dgm:spPr/>
      <dgm:t>
        <a:bodyPr/>
        <a:lstStyle/>
        <a:p>
          <a:endParaRPr lang="zh-CN" altLang="en-US"/>
        </a:p>
      </dgm:t>
    </dgm:pt>
    <dgm:pt modelId="{A2510A32-1C0C-7B47-879E-87756C00B3B4}" type="sibTrans" cxnId="{0B23CC7E-DFBD-7042-A27D-CE6FAFAE004B}">
      <dgm:prSet/>
      <dgm:spPr/>
      <dgm:t>
        <a:bodyPr/>
        <a:lstStyle/>
        <a:p>
          <a:endParaRPr lang="zh-CN" altLang="en-US"/>
        </a:p>
      </dgm:t>
    </dgm:pt>
    <dgm:pt modelId="{B5E5B2EB-5ED8-6948-BE1C-214A3AD520A1}" type="pres">
      <dgm:prSet presAssocID="{720F7632-96A2-1947-B9FC-E4F67AC118A0}" presName="diagram" presStyleCnt="0">
        <dgm:presLayoutVars>
          <dgm:dir/>
          <dgm:resizeHandles val="exact"/>
        </dgm:presLayoutVars>
      </dgm:prSet>
      <dgm:spPr/>
    </dgm:pt>
    <dgm:pt modelId="{A17894D0-9BC7-F843-8D44-2F6700A9DDBC}" type="pres">
      <dgm:prSet presAssocID="{A824CA7F-2B2E-6348-81A7-66938C848141}" presName="arrow" presStyleLbl="node1" presStyleIdx="0" presStyleCnt="2">
        <dgm:presLayoutVars>
          <dgm:bulletEnabled val="1"/>
        </dgm:presLayoutVars>
      </dgm:prSet>
      <dgm:spPr/>
    </dgm:pt>
    <dgm:pt modelId="{5C3412AE-1127-4946-BFD3-6DC311B34B7A}" type="pres">
      <dgm:prSet presAssocID="{F8D1CAD7-31D8-804C-BEA2-A24EF63EA756}" presName="arrow" presStyleLbl="node1" presStyleIdx="1" presStyleCnt="2">
        <dgm:presLayoutVars>
          <dgm:bulletEnabled val="1"/>
        </dgm:presLayoutVars>
      </dgm:prSet>
      <dgm:spPr/>
    </dgm:pt>
  </dgm:ptLst>
  <dgm:cxnLst>
    <dgm:cxn modelId="{A806A316-13BA-7F41-84AB-BAD7E0C904B7}" type="presOf" srcId="{A824CA7F-2B2E-6348-81A7-66938C848141}" destId="{A17894D0-9BC7-F843-8D44-2F6700A9DDBC}" srcOrd="0" destOrd="0" presId="urn:microsoft.com/office/officeart/2005/8/layout/arrow5"/>
    <dgm:cxn modelId="{BA7ED645-869E-1548-B392-63EFFD65A2E4}" srcId="{720F7632-96A2-1947-B9FC-E4F67AC118A0}" destId="{A824CA7F-2B2E-6348-81A7-66938C848141}" srcOrd="0" destOrd="0" parTransId="{8960D88C-11D5-DF45-B23D-EC13B5FF7075}" sibTransId="{64BFF233-6D80-8342-A80A-EDAE16729DC1}"/>
    <dgm:cxn modelId="{0B23CC7E-DFBD-7042-A27D-CE6FAFAE004B}" srcId="{720F7632-96A2-1947-B9FC-E4F67AC118A0}" destId="{F8D1CAD7-31D8-804C-BEA2-A24EF63EA756}" srcOrd="1" destOrd="0" parTransId="{98A08CFE-67CF-8040-8BE9-B873F03B7F6F}" sibTransId="{A2510A32-1C0C-7B47-879E-87756C00B3B4}"/>
    <dgm:cxn modelId="{08E025AD-E240-6647-B999-53C025668F0E}" type="presOf" srcId="{720F7632-96A2-1947-B9FC-E4F67AC118A0}" destId="{B5E5B2EB-5ED8-6948-BE1C-214A3AD520A1}" srcOrd="0" destOrd="0" presId="urn:microsoft.com/office/officeart/2005/8/layout/arrow5"/>
    <dgm:cxn modelId="{B9DD84E1-CBBE-8D4E-A253-86150F81C224}" type="presOf" srcId="{F8D1CAD7-31D8-804C-BEA2-A24EF63EA756}" destId="{5C3412AE-1127-4946-BFD3-6DC311B34B7A}" srcOrd="0" destOrd="0" presId="urn:microsoft.com/office/officeart/2005/8/layout/arrow5"/>
    <dgm:cxn modelId="{93029ED7-5F7D-E949-9C6C-C3235D48A9F5}" type="presParOf" srcId="{B5E5B2EB-5ED8-6948-BE1C-214A3AD520A1}" destId="{A17894D0-9BC7-F843-8D44-2F6700A9DDBC}" srcOrd="0" destOrd="0" presId="urn:microsoft.com/office/officeart/2005/8/layout/arrow5"/>
    <dgm:cxn modelId="{27AA7507-A621-1B49-AFED-7D160CB0BAB6}" type="presParOf" srcId="{B5E5B2EB-5ED8-6948-BE1C-214A3AD520A1}" destId="{5C3412AE-1127-4946-BFD3-6DC311B34B7A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44C47E-841E-E34A-A9A7-93CF78584D86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7A7C0130-B4AD-4E48-AFF2-26C4D4E912C9}">
      <dgm:prSet phldrT="[文本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" dirty="0"/>
            <a:t>Step 1: Identify Capabilities </a:t>
          </a:r>
          <a:r>
            <a:rPr lang="zh-CN" altLang="en-US" dirty="0"/>
            <a:t>🧑‍🤝‍🧑</a:t>
          </a:r>
        </a:p>
      </dgm:t>
    </dgm:pt>
    <dgm:pt modelId="{CCA65E94-2056-7446-849F-FD999CB1E5BF}" type="parTrans" cxnId="{8B9391F6-C27E-0341-AF51-FCF153FBF13C}">
      <dgm:prSet/>
      <dgm:spPr/>
      <dgm:t>
        <a:bodyPr/>
        <a:lstStyle/>
        <a:p>
          <a:endParaRPr lang="zh-CN" altLang="en-US"/>
        </a:p>
      </dgm:t>
    </dgm:pt>
    <dgm:pt modelId="{284558D1-8E75-3F45-BFD8-DFC46D58194B}" type="sibTrans" cxnId="{8B9391F6-C27E-0341-AF51-FCF153FBF13C}">
      <dgm:prSet/>
      <dgm:spPr/>
      <dgm:t>
        <a:bodyPr/>
        <a:lstStyle/>
        <a:p>
          <a:endParaRPr lang="zh-CN" altLang="en-US"/>
        </a:p>
      </dgm:t>
    </dgm:pt>
    <dgm:pt modelId="{1C3D9C62-DF53-FE45-9195-5DC44F90CC99}">
      <dgm:prSet phldrT="[文本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" dirty="0"/>
            <a:t>Step 2: Dynamic Reallocation </a:t>
          </a:r>
          <a:r>
            <a:rPr lang="zh-CN" altLang="en-US" dirty="0"/>
            <a:t>🔁</a:t>
          </a:r>
        </a:p>
      </dgm:t>
    </dgm:pt>
    <dgm:pt modelId="{D9C01BF0-A6EA-FC49-9AF1-D01BA5E0D0DD}" type="parTrans" cxnId="{DB047AE8-EE66-4A48-8BBF-E00529B9D636}">
      <dgm:prSet/>
      <dgm:spPr/>
      <dgm:t>
        <a:bodyPr/>
        <a:lstStyle/>
        <a:p>
          <a:endParaRPr lang="zh-CN" altLang="en-US"/>
        </a:p>
      </dgm:t>
    </dgm:pt>
    <dgm:pt modelId="{859856B6-858E-2842-9707-CF51983D4E3B}" type="sibTrans" cxnId="{DB047AE8-EE66-4A48-8BBF-E00529B9D636}">
      <dgm:prSet/>
      <dgm:spPr/>
      <dgm:t>
        <a:bodyPr/>
        <a:lstStyle/>
        <a:p>
          <a:endParaRPr lang="zh-CN" altLang="en-US"/>
        </a:p>
      </dgm:t>
    </dgm:pt>
    <dgm:pt modelId="{7D05CBF9-750E-1F4D-BCB6-488C36030CF3}">
      <dgm:prSet phldrT="[文本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" dirty="0"/>
            <a:t>Step 3: Efficiency &amp; Decision Acceleration </a:t>
          </a:r>
          <a:r>
            <a:rPr lang="zh-CN" altLang="en-US" dirty="0"/>
            <a:t>📈</a:t>
          </a:r>
        </a:p>
      </dgm:t>
    </dgm:pt>
    <dgm:pt modelId="{E257BA2F-F20C-7B4A-984C-8584802F0A0B}" type="parTrans" cxnId="{B7226DAA-44FC-2A40-B637-78FC8EB8C2DF}">
      <dgm:prSet/>
      <dgm:spPr/>
      <dgm:t>
        <a:bodyPr/>
        <a:lstStyle/>
        <a:p>
          <a:endParaRPr lang="zh-CN" altLang="en-US"/>
        </a:p>
      </dgm:t>
    </dgm:pt>
    <dgm:pt modelId="{11828D67-F218-C54E-9915-91369B3DD2B9}" type="sibTrans" cxnId="{B7226DAA-44FC-2A40-B637-78FC8EB8C2DF}">
      <dgm:prSet/>
      <dgm:spPr/>
      <dgm:t>
        <a:bodyPr/>
        <a:lstStyle/>
        <a:p>
          <a:endParaRPr lang="zh-CN" altLang="en-US"/>
        </a:p>
      </dgm:t>
    </dgm:pt>
    <dgm:pt modelId="{70E3C0ED-2B76-9749-9EE6-274DC3D36DEC}" type="pres">
      <dgm:prSet presAssocID="{1144C47E-841E-E34A-A9A7-93CF78584D86}" presName="linearFlow" presStyleCnt="0">
        <dgm:presLayoutVars>
          <dgm:resizeHandles val="exact"/>
        </dgm:presLayoutVars>
      </dgm:prSet>
      <dgm:spPr/>
    </dgm:pt>
    <dgm:pt modelId="{8E2A8F6F-E95F-8748-AEFA-39A962CF0CE7}" type="pres">
      <dgm:prSet presAssocID="{7A7C0130-B4AD-4E48-AFF2-26C4D4E912C9}" presName="node" presStyleLbl="node1" presStyleIdx="0" presStyleCnt="3">
        <dgm:presLayoutVars>
          <dgm:bulletEnabled val="1"/>
        </dgm:presLayoutVars>
      </dgm:prSet>
      <dgm:spPr/>
    </dgm:pt>
    <dgm:pt modelId="{8B49E827-2A7B-FD43-A99F-0962A131D7A7}" type="pres">
      <dgm:prSet presAssocID="{284558D1-8E75-3F45-BFD8-DFC46D58194B}" presName="sibTrans" presStyleLbl="sibTrans2D1" presStyleIdx="0" presStyleCnt="2"/>
      <dgm:spPr/>
    </dgm:pt>
    <dgm:pt modelId="{56F47F0C-CD89-1A44-BE9A-44EA20BEEE22}" type="pres">
      <dgm:prSet presAssocID="{284558D1-8E75-3F45-BFD8-DFC46D58194B}" presName="connectorText" presStyleLbl="sibTrans2D1" presStyleIdx="0" presStyleCnt="2"/>
      <dgm:spPr/>
    </dgm:pt>
    <dgm:pt modelId="{856A7368-75DC-3B4B-92B3-8D286B79172D}" type="pres">
      <dgm:prSet presAssocID="{1C3D9C62-DF53-FE45-9195-5DC44F90CC99}" presName="node" presStyleLbl="node1" presStyleIdx="1" presStyleCnt="3">
        <dgm:presLayoutVars>
          <dgm:bulletEnabled val="1"/>
        </dgm:presLayoutVars>
      </dgm:prSet>
      <dgm:spPr/>
    </dgm:pt>
    <dgm:pt modelId="{54B7D800-60ED-EE4D-BD53-1564C8020636}" type="pres">
      <dgm:prSet presAssocID="{859856B6-858E-2842-9707-CF51983D4E3B}" presName="sibTrans" presStyleLbl="sibTrans2D1" presStyleIdx="1" presStyleCnt="2"/>
      <dgm:spPr/>
    </dgm:pt>
    <dgm:pt modelId="{33699C0A-97F4-3E41-AC6B-011D086F3D00}" type="pres">
      <dgm:prSet presAssocID="{859856B6-858E-2842-9707-CF51983D4E3B}" presName="connectorText" presStyleLbl="sibTrans2D1" presStyleIdx="1" presStyleCnt="2"/>
      <dgm:spPr/>
    </dgm:pt>
    <dgm:pt modelId="{D1C35527-9B0C-D342-862E-978F5C21FF16}" type="pres">
      <dgm:prSet presAssocID="{7D05CBF9-750E-1F4D-BCB6-488C36030CF3}" presName="node" presStyleLbl="node1" presStyleIdx="2" presStyleCnt="3">
        <dgm:presLayoutVars>
          <dgm:bulletEnabled val="1"/>
        </dgm:presLayoutVars>
      </dgm:prSet>
      <dgm:spPr/>
    </dgm:pt>
  </dgm:ptLst>
  <dgm:cxnLst>
    <dgm:cxn modelId="{1B3DD131-FD85-7448-81C3-6E156F9D5C13}" type="presOf" srcId="{284558D1-8E75-3F45-BFD8-DFC46D58194B}" destId="{8B49E827-2A7B-FD43-A99F-0962A131D7A7}" srcOrd="0" destOrd="0" presId="urn:microsoft.com/office/officeart/2005/8/layout/process2"/>
    <dgm:cxn modelId="{FE398F45-59C3-704B-ADFA-F34538A5BF8D}" type="presOf" srcId="{284558D1-8E75-3F45-BFD8-DFC46D58194B}" destId="{56F47F0C-CD89-1A44-BE9A-44EA20BEEE22}" srcOrd="1" destOrd="0" presId="urn:microsoft.com/office/officeart/2005/8/layout/process2"/>
    <dgm:cxn modelId="{75F35B5A-4C66-1C49-9A82-EA48317C8C29}" type="presOf" srcId="{7A7C0130-B4AD-4E48-AFF2-26C4D4E912C9}" destId="{8E2A8F6F-E95F-8748-AEFA-39A962CF0CE7}" srcOrd="0" destOrd="0" presId="urn:microsoft.com/office/officeart/2005/8/layout/process2"/>
    <dgm:cxn modelId="{994FAE85-1558-514A-8982-9B6AAE0A5AAB}" type="presOf" srcId="{7D05CBF9-750E-1F4D-BCB6-488C36030CF3}" destId="{D1C35527-9B0C-D342-862E-978F5C21FF16}" srcOrd="0" destOrd="0" presId="urn:microsoft.com/office/officeart/2005/8/layout/process2"/>
    <dgm:cxn modelId="{A9A8709C-E150-0842-A5BC-5325CF7BD525}" type="presOf" srcId="{1C3D9C62-DF53-FE45-9195-5DC44F90CC99}" destId="{856A7368-75DC-3B4B-92B3-8D286B79172D}" srcOrd="0" destOrd="0" presId="urn:microsoft.com/office/officeart/2005/8/layout/process2"/>
    <dgm:cxn modelId="{B7226DAA-44FC-2A40-B637-78FC8EB8C2DF}" srcId="{1144C47E-841E-E34A-A9A7-93CF78584D86}" destId="{7D05CBF9-750E-1F4D-BCB6-488C36030CF3}" srcOrd="2" destOrd="0" parTransId="{E257BA2F-F20C-7B4A-984C-8584802F0A0B}" sibTransId="{11828D67-F218-C54E-9915-91369B3DD2B9}"/>
    <dgm:cxn modelId="{C6E0B8DD-8600-CE4D-A819-042EC46039A2}" type="presOf" srcId="{1144C47E-841E-E34A-A9A7-93CF78584D86}" destId="{70E3C0ED-2B76-9749-9EE6-274DC3D36DEC}" srcOrd="0" destOrd="0" presId="urn:microsoft.com/office/officeart/2005/8/layout/process2"/>
    <dgm:cxn modelId="{DB047AE8-EE66-4A48-8BBF-E00529B9D636}" srcId="{1144C47E-841E-E34A-A9A7-93CF78584D86}" destId="{1C3D9C62-DF53-FE45-9195-5DC44F90CC99}" srcOrd="1" destOrd="0" parTransId="{D9C01BF0-A6EA-FC49-9AF1-D01BA5E0D0DD}" sibTransId="{859856B6-858E-2842-9707-CF51983D4E3B}"/>
    <dgm:cxn modelId="{BD835FE9-E034-CF4B-9655-9761E239F8B0}" type="presOf" srcId="{859856B6-858E-2842-9707-CF51983D4E3B}" destId="{33699C0A-97F4-3E41-AC6B-011D086F3D00}" srcOrd="1" destOrd="0" presId="urn:microsoft.com/office/officeart/2005/8/layout/process2"/>
    <dgm:cxn modelId="{C49404EB-D0F2-6748-8D86-457AE9241A37}" type="presOf" srcId="{859856B6-858E-2842-9707-CF51983D4E3B}" destId="{54B7D800-60ED-EE4D-BD53-1564C8020636}" srcOrd="0" destOrd="0" presId="urn:microsoft.com/office/officeart/2005/8/layout/process2"/>
    <dgm:cxn modelId="{8B9391F6-C27E-0341-AF51-FCF153FBF13C}" srcId="{1144C47E-841E-E34A-A9A7-93CF78584D86}" destId="{7A7C0130-B4AD-4E48-AFF2-26C4D4E912C9}" srcOrd="0" destOrd="0" parTransId="{CCA65E94-2056-7446-849F-FD999CB1E5BF}" sibTransId="{284558D1-8E75-3F45-BFD8-DFC46D58194B}"/>
    <dgm:cxn modelId="{884E6594-5C92-D946-A2BF-253140C31248}" type="presParOf" srcId="{70E3C0ED-2B76-9749-9EE6-274DC3D36DEC}" destId="{8E2A8F6F-E95F-8748-AEFA-39A962CF0CE7}" srcOrd="0" destOrd="0" presId="urn:microsoft.com/office/officeart/2005/8/layout/process2"/>
    <dgm:cxn modelId="{124ABF9F-316C-1E48-86F7-201A9D328850}" type="presParOf" srcId="{70E3C0ED-2B76-9749-9EE6-274DC3D36DEC}" destId="{8B49E827-2A7B-FD43-A99F-0962A131D7A7}" srcOrd="1" destOrd="0" presId="urn:microsoft.com/office/officeart/2005/8/layout/process2"/>
    <dgm:cxn modelId="{84C7BBD6-B741-7E4E-8CCD-A462C7B117C2}" type="presParOf" srcId="{8B49E827-2A7B-FD43-A99F-0962A131D7A7}" destId="{56F47F0C-CD89-1A44-BE9A-44EA20BEEE22}" srcOrd="0" destOrd="0" presId="urn:microsoft.com/office/officeart/2005/8/layout/process2"/>
    <dgm:cxn modelId="{D79B9711-7BF4-0B45-ACF0-7372A0F22078}" type="presParOf" srcId="{70E3C0ED-2B76-9749-9EE6-274DC3D36DEC}" destId="{856A7368-75DC-3B4B-92B3-8D286B79172D}" srcOrd="2" destOrd="0" presId="urn:microsoft.com/office/officeart/2005/8/layout/process2"/>
    <dgm:cxn modelId="{DE108D3D-2A31-8A4E-8A32-040557CFC850}" type="presParOf" srcId="{70E3C0ED-2B76-9749-9EE6-274DC3D36DEC}" destId="{54B7D800-60ED-EE4D-BD53-1564C8020636}" srcOrd="3" destOrd="0" presId="urn:microsoft.com/office/officeart/2005/8/layout/process2"/>
    <dgm:cxn modelId="{F13B15F9-5426-484C-AFA3-04629551EC3D}" type="presParOf" srcId="{54B7D800-60ED-EE4D-BD53-1564C8020636}" destId="{33699C0A-97F4-3E41-AC6B-011D086F3D00}" srcOrd="0" destOrd="0" presId="urn:microsoft.com/office/officeart/2005/8/layout/process2"/>
    <dgm:cxn modelId="{CAE2F415-050E-ED4B-8B80-F07A929E2EA6}" type="presParOf" srcId="{70E3C0ED-2B76-9749-9EE6-274DC3D36DEC}" destId="{D1C35527-9B0C-D342-862E-978F5C21FF1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E3F346-FE7D-B04F-A7A3-FA02A2312F79}" type="doc">
      <dgm:prSet loTypeId="urn:microsoft.com/office/officeart/2005/8/layout/hLis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1545387C-855D-D345-8A7D-B3796CD66B8C}">
      <dgm:prSet phldrT="[文本]"/>
      <dgm:spPr/>
      <dgm:t>
        <a:bodyPr/>
        <a:lstStyle/>
        <a:p>
          <a:r>
            <a:rPr lang="zh-CN" altLang="en-US" b="1" dirty="0"/>
            <a:t>🎯</a:t>
          </a:r>
          <a:r>
            <a:rPr lang="en" altLang="en-US" b="1" dirty="0"/>
            <a:t>Strategic Diagnosis &amp; Decision-Making</a:t>
          </a:r>
          <a:endParaRPr lang="zh-CN" altLang="en-US" b="1" dirty="0"/>
        </a:p>
      </dgm:t>
    </dgm:pt>
    <dgm:pt modelId="{D3C0FB7C-3556-2A42-A056-29B8E7AFE48A}" type="parTrans" cxnId="{013CA5B0-A45D-4049-9B9F-6DAD1622EB9E}">
      <dgm:prSet/>
      <dgm:spPr/>
      <dgm:t>
        <a:bodyPr/>
        <a:lstStyle/>
        <a:p>
          <a:endParaRPr lang="zh-CN" altLang="en-US"/>
        </a:p>
      </dgm:t>
    </dgm:pt>
    <dgm:pt modelId="{F1EAA914-0FEB-8141-B7AB-50DA8992C2FB}" type="sibTrans" cxnId="{013CA5B0-A45D-4049-9B9F-6DAD1622EB9E}">
      <dgm:prSet/>
      <dgm:spPr/>
      <dgm:t>
        <a:bodyPr/>
        <a:lstStyle/>
        <a:p>
          <a:endParaRPr lang="zh-CN" altLang="en-US"/>
        </a:p>
      </dgm:t>
    </dgm:pt>
    <dgm:pt modelId="{56D64627-5E25-A843-87F5-2BAD68A1840E}">
      <dgm:prSet phldrT="[文本]"/>
      <dgm:spPr/>
      <dgm:t>
        <a:bodyPr/>
        <a:lstStyle/>
        <a:p>
          <a:pPr algn="ctr">
            <a:buFontTx/>
            <a:buNone/>
          </a:pPr>
          <a:r>
            <a:rPr lang="en" altLang="en-US" dirty="0"/>
            <a:t>Fearlessly challenge the status quo with SQL-driven decisions.</a:t>
          </a:r>
          <a:endParaRPr lang="zh-CN" altLang="en-US" dirty="0"/>
        </a:p>
      </dgm:t>
    </dgm:pt>
    <dgm:pt modelId="{05792CBB-E676-2A49-8DF8-9E4396225459}" type="parTrans" cxnId="{2F345A4D-42D7-D740-89F8-C163A69DCEE7}">
      <dgm:prSet/>
      <dgm:spPr/>
      <dgm:t>
        <a:bodyPr/>
        <a:lstStyle/>
        <a:p>
          <a:endParaRPr lang="zh-CN" altLang="en-US"/>
        </a:p>
      </dgm:t>
    </dgm:pt>
    <dgm:pt modelId="{C764835C-803A-F244-A94B-3F1547B2A117}" type="sibTrans" cxnId="{2F345A4D-42D7-D740-89F8-C163A69DCEE7}">
      <dgm:prSet/>
      <dgm:spPr/>
      <dgm:t>
        <a:bodyPr/>
        <a:lstStyle/>
        <a:p>
          <a:endParaRPr lang="zh-CN" altLang="en-US"/>
        </a:p>
      </dgm:t>
    </dgm:pt>
    <dgm:pt modelId="{B2A35A50-D747-0243-864E-BC0144AEAF4C}">
      <dgm:prSet phldrT="[文本]"/>
      <dgm:spPr/>
      <dgm:t>
        <a:bodyPr/>
        <a:lstStyle/>
        <a:p>
          <a:pPr algn="ctr"/>
          <a:r>
            <a:rPr lang="zh-CN" altLang="en-US" b="1" dirty="0"/>
            <a:t>👥</a:t>
          </a:r>
          <a:r>
            <a:rPr lang="en" b="1" dirty="0"/>
            <a:t>Team Empowerment &amp; Management</a:t>
          </a:r>
          <a:r>
            <a:rPr lang="en" dirty="0"/>
            <a:t>	</a:t>
          </a:r>
          <a:endParaRPr lang="zh-CN" altLang="en-US" dirty="0"/>
        </a:p>
      </dgm:t>
    </dgm:pt>
    <dgm:pt modelId="{F3CDFEC1-CA26-9647-B02A-339BB77BBECC}" type="parTrans" cxnId="{0C74F4E4-522A-D94F-BAD7-CC2F46E9A0BF}">
      <dgm:prSet/>
      <dgm:spPr/>
      <dgm:t>
        <a:bodyPr/>
        <a:lstStyle/>
        <a:p>
          <a:endParaRPr lang="zh-CN" altLang="en-US"/>
        </a:p>
      </dgm:t>
    </dgm:pt>
    <dgm:pt modelId="{99C81BCA-8B08-0546-9B03-2E546388296C}" type="sibTrans" cxnId="{0C74F4E4-522A-D94F-BAD7-CC2F46E9A0BF}">
      <dgm:prSet/>
      <dgm:spPr/>
      <dgm:t>
        <a:bodyPr/>
        <a:lstStyle/>
        <a:p>
          <a:endParaRPr lang="zh-CN" altLang="en-US"/>
        </a:p>
      </dgm:t>
    </dgm:pt>
    <dgm:pt modelId="{570BA0DD-052A-DA42-B8A0-B4AC76697229}">
      <dgm:prSet phldrT="[文本]"/>
      <dgm:spPr/>
      <dgm:t>
        <a:bodyPr/>
        <a:lstStyle/>
        <a:p>
          <a:pPr algn="ctr">
            <a:buFontTx/>
            <a:buNone/>
          </a:pPr>
          <a:r>
            <a:rPr lang="en" dirty="0"/>
            <a:t>Identify and maximize individual strengths to transform a low-efficiency team into a high-performance one.	</a:t>
          </a:r>
          <a:endParaRPr lang="zh-CN" altLang="en-US" dirty="0"/>
        </a:p>
      </dgm:t>
    </dgm:pt>
    <dgm:pt modelId="{1FF9B2CB-40C9-9448-837D-AE28213CC7EA}" type="parTrans" cxnId="{9948783A-D069-394C-974F-22F2261D402E}">
      <dgm:prSet/>
      <dgm:spPr/>
      <dgm:t>
        <a:bodyPr/>
        <a:lstStyle/>
        <a:p>
          <a:endParaRPr lang="zh-CN" altLang="en-US"/>
        </a:p>
      </dgm:t>
    </dgm:pt>
    <dgm:pt modelId="{895F5EB9-3EDE-0C44-9E1E-D32FF582E3C1}" type="sibTrans" cxnId="{9948783A-D069-394C-974F-22F2261D402E}">
      <dgm:prSet/>
      <dgm:spPr/>
      <dgm:t>
        <a:bodyPr/>
        <a:lstStyle/>
        <a:p>
          <a:endParaRPr lang="zh-CN" altLang="en-US"/>
        </a:p>
      </dgm:t>
    </dgm:pt>
    <dgm:pt modelId="{057645A1-59A0-BC46-A302-B83C84891EA6}">
      <dgm:prSet phldrT="[文本]"/>
      <dgm:spPr/>
      <dgm:t>
        <a:bodyPr/>
        <a:lstStyle/>
        <a:p>
          <a:r>
            <a:rPr lang="zh-CN" altLang="en-US" b="1" dirty="0"/>
            <a:t>💻</a:t>
          </a:r>
          <a:r>
            <a:rPr lang="en" b="1" dirty="0"/>
            <a:t>Cross-Functional &amp; Remote Delivery</a:t>
          </a:r>
          <a:r>
            <a:rPr lang="en" dirty="0"/>
            <a:t>	</a:t>
          </a:r>
          <a:endParaRPr lang="zh-CN" altLang="en-US" dirty="0"/>
        </a:p>
      </dgm:t>
    </dgm:pt>
    <dgm:pt modelId="{46FAB9AC-FE29-2D42-A779-54579F3EDF07}" type="parTrans" cxnId="{20A1C8F6-26D4-2445-9968-7839A05BCF5F}">
      <dgm:prSet/>
      <dgm:spPr/>
      <dgm:t>
        <a:bodyPr/>
        <a:lstStyle/>
        <a:p>
          <a:endParaRPr lang="zh-CN" altLang="en-US"/>
        </a:p>
      </dgm:t>
    </dgm:pt>
    <dgm:pt modelId="{0996E61A-2D14-D143-9F96-A9CF6C92080E}" type="sibTrans" cxnId="{20A1C8F6-26D4-2445-9968-7839A05BCF5F}">
      <dgm:prSet/>
      <dgm:spPr/>
      <dgm:t>
        <a:bodyPr/>
        <a:lstStyle/>
        <a:p>
          <a:endParaRPr lang="zh-CN" altLang="en-US"/>
        </a:p>
      </dgm:t>
    </dgm:pt>
    <dgm:pt modelId="{94C374D0-FEF8-4B48-A78A-3B6FD20BBAEB}">
      <dgm:prSet phldrT="[文本]"/>
      <dgm:spPr/>
      <dgm:t>
        <a:bodyPr/>
        <a:lstStyle/>
        <a:p>
          <a:pPr algn="ctr">
            <a:buFontTx/>
            <a:buNone/>
          </a:pPr>
          <a:r>
            <a:rPr lang="en" dirty="0"/>
            <a:t>Successfully led cross-border, remote teams to complete the project ahead of schedule within 3 months.	</a:t>
          </a:r>
          <a:endParaRPr lang="zh-CN" altLang="en-US" dirty="0"/>
        </a:p>
      </dgm:t>
    </dgm:pt>
    <dgm:pt modelId="{4725D742-C69F-2C4E-B8B8-810984C92210}" type="parTrans" cxnId="{A953D74C-408F-7E4C-B2BC-4D7C533CE24B}">
      <dgm:prSet/>
      <dgm:spPr/>
      <dgm:t>
        <a:bodyPr/>
        <a:lstStyle/>
        <a:p>
          <a:endParaRPr lang="zh-CN" altLang="en-US"/>
        </a:p>
      </dgm:t>
    </dgm:pt>
    <dgm:pt modelId="{8F408E93-0152-E349-9515-CF05722E84A5}" type="sibTrans" cxnId="{A953D74C-408F-7E4C-B2BC-4D7C533CE24B}">
      <dgm:prSet/>
      <dgm:spPr/>
      <dgm:t>
        <a:bodyPr/>
        <a:lstStyle/>
        <a:p>
          <a:endParaRPr lang="zh-CN" altLang="en-US"/>
        </a:p>
      </dgm:t>
    </dgm:pt>
    <dgm:pt modelId="{D88FF64C-5D04-9D49-A13A-1A2034160A58}" type="pres">
      <dgm:prSet presAssocID="{F4E3F346-FE7D-B04F-A7A3-FA02A2312F79}" presName="Name0" presStyleCnt="0">
        <dgm:presLayoutVars>
          <dgm:dir/>
          <dgm:animLvl val="lvl"/>
          <dgm:resizeHandles val="exact"/>
        </dgm:presLayoutVars>
      </dgm:prSet>
      <dgm:spPr/>
    </dgm:pt>
    <dgm:pt modelId="{436AD5B1-2CF2-9046-B516-AA058C2560E3}" type="pres">
      <dgm:prSet presAssocID="{1545387C-855D-D345-8A7D-B3796CD66B8C}" presName="composite" presStyleCnt="0"/>
      <dgm:spPr/>
    </dgm:pt>
    <dgm:pt modelId="{C7762E52-82E9-F741-AC6B-12814DDDE695}" type="pres">
      <dgm:prSet presAssocID="{1545387C-855D-D345-8A7D-B3796CD66B8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557C377-A16F-9F4F-99C9-6696E979F3F2}" type="pres">
      <dgm:prSet presAssocID="{1545387C-855D-D345-8A7D-B3796CD66B8C}" presName="desTx" presStyleLbl="alignAccFollowNode1" presStyleIdx="0" presStyleCnt="3" custScaleX="100821" custScaleY="94725">
        <dgm:presLayoutVars>
          <dgm:bulletEnabled val="1"/>
        </dgm:presLayoutVars>
      </dgm:prSet>
      <dgm:spPr/>
    </dgm:pt>
    <dgm:pt modelId="{3E0B25B4-A3C3-8549-85F1-55A2C27D4668}" type="pres">
      <dgm:prSet presAssocID="{F1EAA914-0FEB-8141-B7AB-50DA8992C2FB}" presName="space" presStyleCnt="0"/>
      <dgm:spPr/>
    </dgm:pt>
    <dgm:pt modelId="{53944089-B676-C740-BE25-02AC8A9167F7}" type="pres">
      <dgm:prSet presAssocID="{B2A35A50-D747-0243-864E-BC0144AEAF4C}" presName="composite" presStyleCnt="0"/>
      <dgm:spPr/>
    </dgm:pt>
    <dgm:pt modelId="{AA5E3EB6-C0A3-4847-AD15-84F1FE9371AB}" type="pres">
      <dgm:prSet presAssocID="{B2A35A50-D747-0243-864E-BC0144AEAF4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B110895-A7B6-E546-90E9-A2E156E77C2A}" type="pres">
      <dgm:prSet presAssocID="{B2A35A50-D747-0243-864E-BC0144AEAF4C}" presName="desTx" presStyleLbl="alignAccFollowNode1" presStyleIdx="1" presStyleCnt="3">
        <dgm:presLayoutVars>
          <dgm:bulletEnabled val="1"/>
        </dgm:presLayoutVars>
      </dgm:prSet>
      <dgm:spPr/>
    </dgm:pt>
    <dgm:pt modelId="{2375A81D-D9C7-8142-801E-9083B11E1952}" type="pres">
      <dgm:prSet presAssocID="{99C81BCA-8B08-0546-9B03-2E546388296C}" presName="space" presStyleCnt="0"/>
      <dgm:spPr/>
    </dgm:pt>
    <dgm:pt modelId="{BDC3957A-69E3-8745-AE30-CE485834D5D7}" type="pres">
      <dgm:prSet presAssocID="{057645A1-59A0-BC46-A302-B83C84891EA6}" presName="composite" presStyleCnt="0"/>
      <dgm:spPr/>
    </dgm:pt>
    <dgm:pt modelId="{133A176A-1C0D-2041-92A0-957296D26A62}" type="pres">
      <dgm:prSet presAssocID="{057645A1-59A0-BC46-A302-B83C84891EA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739066A-0ACF-884E-8C92-C80625B5F15C}" type="pres">
      <dgm:prSet presAssocID="{057645A1-59A0-BC46-A302-B83C84891EA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F666703-E1F6-734A-AE36-39E0649243BC}" type="presOf" srcId="{94C374D0-FEF8-4B48-A78A-3B6FD20BBAEB}" destId="{B739066A-0ACF-884E-8C92-C80625B5F15C}" srcOrd="0" destOrd="0" presId="urn:microsoft.com/office/officeart/2005/8/layout/hList1"/>
    <dgm:cxn modelId="{9948783A-D069-394C-974F-22F2261D402E}" srcId="{B2A35A50-D747-0243-864E-BC0144AEAF4C}" destId="{570BA0DD-052A-DA42-B8A0-B4AC76697229}" srcOrd="0" destOrd="0" parTransId="{1FF9B2CB-40C9-9448-837D-AE28213CC7EA}" sibTransId="{895F5EB9-3EDE-0C44-9E1E-D32FF582E3C1}"/>
    <dgm:cxn modelId="{A953D74C-408F-7E4C-B2BC-4D7C533CE24B}" srcId="{057645A1-59A0-BC46-A302-B83C84891EA6}" destId="{94C374D0-FEF8-4B48-A78A-3B6FD20BBAEB}" srcOrd="0" destOrd="0" parTransId="{4725D742-C69F-2C4E-B8B8-810984C92210}" sibTransId="{8F408E93-0152-E349-9515-CF05722E84A5}"/>
    <dgm:cxn modelId="{2F345A4D-42D7-D740-89F8-C163A69DCEE7}" srcId="{1545387C-855D-D345-8A7D-B3796CD66B8C}" destId="{56D64627-5E25-A843-87F5-2BAD68A1840E}" srcOrd="0" destOrd="0" parTransId="{05792CBB-E676-2A49-8DF8-9E4396225459}" sibTransId="{C764835C-803A-F244-A94B-3F1547B2A117}"/>
    <dgm:cxn modelId="{E81F9289-334F-F846-A16E-369F7EE5697F}" type="presOf" srcId="{057645A1-59A0-BC46-A302-B83C84891EA6}" destId="{133A176A-1C0D-2041-92A0-957296D26A62}" srcOrd="0" destOrd="0" presId="urn:microsoft.com/office/officeart/2005/8/layout/hList1"/>
    <dgm:cxn modelId="{6D813EA7-B306-D14C-A358-4EC27BDF45CE}" type="presOf" srcId="{B2A35A50-D747-0243-864E-BC0144AEAF4C}" destId="{AA5E3EB6-C0A3-4847-AD15-84F1FE9371AB}" srcOrd="0" destOrd="0" presId="urn:microsoft.com/office/officeart/2005/8/layout/hList1"/>
    <dgm:cxn modelId="{57C7ADA9-D491-EF4F-A716-D68C8CF6405E}" type="presOf" srcId="{1545387C-855D-D345-8A7D-B3796CD66B8C}" destId="{C7762E52-82E9-F741-AC6B-12814DDDE695}" srcOrd="0" destOrd="0" presId="urn:microsoft.com/office/officeart/2005/8/layout/hList1"/>
    <dgm:cxn modelId="{013CA5B0-A45D-4049-9B9F-6DAD1622EB9E}" srcId="{F4E3F346-FE7D-B04F-A7A3-FA02A2312F79}" destId="{1545387C-855D-D345-8A7D-B3796CD66B8C}" srcOrd="0" destOrd="0" parTransId="{D3C0FB7C-3556-2A42-A056-29B8E7AFE48A}" sibTransId="{F1EAA914-0FEB-8141-B7AB-50DA8992C2FB}"/>
    <dgm:cxn modelId="{16C138B2-38EC-AA4C-A200-C0B250E3BAC8}" type="presOf" srcId="{F4E3F346-FE7D-B04F-A7A3-FA02A2312F79}" destId="{D88FF64C-5D04-9D49-A13A-1A2034160A58}" srcOrd="0" destOrd="0" presId="urn:microsoft.com/office/officeart/2005/8/layout/hList1"/>
    <dgm:cxn modelId="{5DD196BC-17E1-F140-92AE-A934F2F0633C}" type="presOf" srcId="{56D64627-5E25-A843-87F5-2BAD68A1840E}" destId="{2557C377-A16F-9F4F-99C9-6696E979F3F2}" srcOrd="0" destOrd="0" presId="urn:microsoft.com/office/officeart/2005/8/layout/hList1"/>
    <dgm:cxn modelId="{364DDCD3-0DFF-EA49-8F53-61278159962F}" type="presOf" srcId="{570BA0DD-052A-DA42-B8A0-B4AC76697229}" destId="{0B110895-A7B6-E546-90E9-A2E156E77C2A}" srcOrd="0" destOrd="0" presId="urn:microsoft.com/office/officeart/2005/8/layout/hList1"/>
    <dgm:cxn modelId="{0C74F4E4-522A-D94F-BAD7-CC2F46E9A0BF}" srcId="{F4E3F346-FE7D-B04F-A7A3-FA02A2312F79}" destId="{B2A35A50-D747-0243-864E-BC0144AEAF4C}" srcOrd="1" destOrd="0" parTransId="{F3CDFEC1-CA26-9647-B02A-339BB77BBECC}" sibTransId="{99C81BCA-8B08-0546-9B03-2E546388296C}"/>
    <dgm:cxn modelId="{20A1C8F6-26D4-2445-9968-7839A05BCF5F}" srcId="{F4E3F346-FE7D-B04F-A7A3-FA02A2312F79}" destId="{057645A1-59A0-BC46-A302-B83C84891EA6}" srcOrd="2" destOrd="0" parTransId="{46FAB9AC-FE29-2D42-A779-54579F3EDF07}" sibTransId="{0996E61A-2D14-D143-9F96-A9CF6C92080E}"/>
    <dgm:cxn modelId="{D5608649-AA84-BA43-BE7F-E0B46CD85E63}" type="presParOf" srcId="{D88FF64C-5D04-9D49-A13A-1A2034160A58}" destId="{436AD5B1-2CF2-9046-B516-AA058C2560E3}" srcOrd="0" destOrd="0" presId="urn:microsoft.com/office/officeart/2005/8/layout/hList1"/>
    <dgm:cxn modelId="{6E389806-27CC-C447-AB26-77676063268F}" type="presParOf" srcId="{436AD5B1-2CF2-9046-B516-AA058C2560E3}" destId="{C7762E52-82E9-F741-AC6B-12814DDDE695}" srcOrd="0" destOrd="0" presId="urn:microsoft.com/office/officeart/2005/8/layout/hList1"/>
    <dgm:cxn modelId="{C0FEC642-1155-FD48-94A9-6896BD32B5A6}" type="presParOf" srcId="{436AD5B1-2CF2-9046-B516-AA058C2560E3}" destId="{2557C377-A16F-9F4F-99C9-6696E979F3F2}" srcOrd="1" destOrd="0" presId="urn:microsoft.com/office/officeart/2005/8/layout/hList1"/>
    <dgm:cxn modelId="{7F7A9E43-F117-5145-88C1-73921CE1A757}" type="presParOf" srcId="{D88FF64C-5D04-9D49-A13A-1A2034160A58}" destId="{3E0B25B4-A3C3-8549-85F1-55A2C27D4668}" srcOrd="1" destOrd="0" presId="urn:microsoft.com/office/officeart/2005/8/layout/hList1"/>
    <dgm:cxn modelId="{ED31A7FD-ADAC-A14E-B00A-3C456BEC916F}" type="presParOf" srcId="{D88FF64C-5D04-9D49-A13A-1A2034160A58}" destId="{53944089-B676-C740-BE25-02AC8A9167F7}" srcOrd="2" destOrd="0" presId="urn:microsoft.com/office/officeart/2005/8/layout/hList1"/>
    <dgm:cxn modelId="{82798DAD-8E21-444D-8055-9C3CED2D09FA}" type="presParOf" srcId="{53944089-B676-C740-BE25-02AC8A9167F7}" destId="{AA5E3EB6-C0A3-4847-AD15-84F1FE9371AB}" srcOrd="0" destOrd="0" presId="urn:microsoft.com/office/officeart/2005/8/layout/hList1"/>
    <dgm:cxn modelId="{828BB4A3-2282-A04B-92E5-A8A661094D77}" type="presParOf" srcId="{53944089-B676-C740-BE25-02AC8A9167F7}" destId="{0B110895-A7B6-E546-90E9-A2E156E77C2A}" srcOrd="1" destOrd="0" presId="urn:microsoft.com/office/officeart/2005/8/layout/hList1"/>
    <dgm:cxn modelId="{F77F3F5A-EBAC-D84B-92CF-8181CA762A4B}" type="presParOf" srcId="{D88FF64C-5D04-9D49-A13A-1A2034160A58}" destId="{2375A81D-D9C7-8142-801E-9083B11E1952}" srcOrd="3" destOrd="0" presId="urn:microsoft.com/office/officeart/2005/8/layout/hList1"/>
    <dgm:cxn modelId="{3D833DC0-03ED-B243-8271-3C320E41BD06}" type="presParOf" srcId="{D88FF64C-5D04-9D49-A13A-1A2034160A58}" destId="{BDC3957A-69E3-8745-AE30-CE485834D5D7}" srcOrd="4" destOrd="0" presId="urn:microsoft.com/office/officeart/2005/8/layout/hList1"/>
    <dgm:cxn modelId="{FA1B1E0A-4131-C540-B533-C7807963EEBB}" type="presParOf" srcId="{BDC3957A-69E3-8745-AE30-CE485834D5D7}" destId="{133A176A-1C0D-2041-92A0-957296D26A62}" srcOrd="0" destOrd="0" presId="urn:microsoft.com/office/officeart/2005/8/layout/hList1"/>
    <dgm:cxn modelId="{50F0E178-9AFD-554A-B327-B144C1D40CBB}" type="presParOf" srcId="{BDC3957A-69E3-8745-AE30-CE485834D5D7}" destId="{B739066A-0ACF-884E-8C92-C80625B5F15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4C6366-0D85-354D-85C2-75A87AD283C7}">
      <dsp:nvSpPr>
        <dsp:cNvPr id="0" name=""/>
        <dsp:cNvSpPr/>
      </dsp:nvSpPr>
      <dsp:spPr>
        <a:xfrm>
          <a:off x="-4421911" y="-678195"/>
          <a:ext cx="5267989" cy="5267989"/>
        </a:xfrm>
        <a:prstGeom prst="blockArc">
          <a:avLst>
            <a:gd name="adj1" fmla="val 18900000"/>
            <a:gd name="adj2" fmla="val 2700000"/>
            <a:gd name="adj3" fmla="val 410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BDDB6D-364B-A548-8855-206DDA7D996E}">
      <dsp:nvSpPr>
        <dsp:cNvPr id="0" name=""/>
        <dsp:cNvSpPr/>
      </dsp:nvSpPr>
      <dsp:spPr>
        <a:xfrm>
          <a:off x="544130" y="391159"/>
          <a:ext cx="5727688" cy="782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6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2000" b="1" kern="1200" dirty="0"/>
            <a:t>↓ 2 Weeks
+15% Efficiency</a:t>
          </a:r>
          <a:endParaRPr lang="zh-CN" altLang="en-US" sz="2000" kern="1200" dirty="0"/>
        </a:p>
      </dsp:txBody>
      <dsp:txXfrm>
        <a:off x="544130" y="391159"/>
        <a:ext cx="5727688" cy="782319"/>
      </dsp:txXfrm>
    </dsp:sp>
    <dsp:sp modelId="{F5FB6D1E-86B1-BC40-A130-69F9BFE7304A}">
      <dsp:nvSpPr>
        <dsp:cNvPr id="0" name=""/>
        <dsp:cNvSpPr/>
      </dsp:nvSpPr>
      <dsp:spPr>
        <a:xfrm>
          <a:off x="55180" y="293369"/>
          <a:ext cx="977899" cy="977899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FAC085-6C5F-434D-ADB5-D815945E5D7E}">
      <dsp:nvSpPr>
        <dsp:cNvPr id="0" name=""/>
        <dsp:cNvSpPr/>
      </dsp:nvSpPr>
      <dsp:spPr>
        <a:xfrm>
          <a:off x="828503" y="1564639"/>
          <a:ext cx="5443315" cy="782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6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2000" b="1" kern="1200" dirty="0"/>
            <a:t>↓ 5%
Cost Saving</a:t>
          </a:r>
          <a:endParaRPr lang="zh-CN" altLang="en-US" sz="2000" kern="1200" dirty="0"/>
        </a:p>
      </dsp:txBody>
      <dsp:txXfrm>
        <a:off x="828503" y="1564639"/>
        <a:ext cx="5443315" cy="782319"/>
      </dsp:txXfrm>
    </dsp:sp>
    <dsp:sp modelId="{07B44AC5-29F3-9D49-BADC-9194568AD3A7}">
      <dsp:nvSpPr>
        <dsp:cNvPr id="0" name=""/>
        <dsp:cNvSpPr/>
      </dsp:nvSpPr>
      <dsp:spPr>
        <a:xfrm>
          <a:off x="339553" y="1466849"/>
          <a:ext cx="977899" cy="977899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398D20-EF9F-4F49-8050-3F6069C035AC}">
      <dsp:nvSpPr>
        <dsp:cNvPr id="0" name=""/>
        <dsp:cNvSpPr/>
      </dsp:nvSpPr>
      <dsp:spPr>
        <a:xfrm>
          <a:off x="544130" y="2738119"/>
          <a:ext cx="5727688" cy="78231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096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2000" b="1" kern="1200" dirty="0"/>
            <a:t>Team Productivity ↑
Solidified Structure Fixed</a:t>
          </a:r>
          <a:endParaRPr lang="zh-CN" altLang="en-US" sz="2000" b="1" kern="1200" dirty="0"/>
        </a:p>
      </dsp:txBody>
      <dsp:txXfrm>
        <a:off x="544130" y="2738119"/>
        <a:ext cx="5727688" cy="782319"/>
      </dsp:txXfrm>
    </dsp:sp>
    <dsp:sp modelId="{88425A27-C317-1943-8017-E454BB0973D7}">
      <dsp:nvSpPr>
        <dsp:cNvPr id="0" name=""/>
        <dsp:cNvSpPr/>
      </dsp:nvSpPr>
      <dsp:spPr>
        <a:xfrm>
          <a:off x="55180" y="2640329"/>
          <a:ext cx="977899" cy="977899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F898A-7DAC-4947-A41E-18E4B1EBF9B0}">
      <dsp:nvSpPr>
        <dsp:cNvPr id="0" name=""/>
        <dsp:cNvSpPr/>
      </dsp:nvSpPr>
      <dsp:spPr>
        <a:xfrm>
          <a:off x="2999413" y="277650"/>
          <a:ext cx="6553200" cy="227584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FC53FC-9EFA-874F-A5E5-4DB782F0C9E4}">
      <dsp:nvSpPr>
        <dsp:cNvPr id="0" name=""/>
        <dsp:cNvSpPr/>
      </dsp:nvSpPr>
      <dsp:spPr>
        <a:xfrm>
          <a:off x="5461000" y="5902959"/>
          <a:ext cx="1270000" cy="81280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1E12C0-551F-6145-9222-3C8B43C3A99F}">
      <dsp:nvSpPr>
        <dsp:cNvPr id="0" name=""/>
        <dsp:cNvSpPr/>
      </dsp:nvSpPr>
      <dsp:spPr>
        <a:xfrm>
          <a:off x="22189" y="6553200"/>
          <a:ext cx="12147621" cy="152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>
              <a:solidFill>
                <a:schemeClr val="bg1"/>
              </a:solidFill>
            </a:rPr>
            <a:t>🟥 </a:t>
          </a:r>
          <a:r>
            <a:rPr lang="en" altLang="en-US" sz="2200" kern="1200" dirty="0">
              <a:solidFill>
                <a:schemeClr val="bg1"/>
              </a:solidFill>
            </a:rPr>
            <a:t>Core Finding:
Misalignment between tasks and individual capabilities
is the root cause of inefficiency and high error rates.</a:t>
          </a:r>
          <a:endParaRPr lang="zh-CN" altLang="en-US" sz="2200" kern="1200" dirty="0">
            <a:solidFill>
              <a:schemeClr val="bg1"/>
            </a:solidFill>
          </a:endParaRPr>
        </a:p>
      </dsp:txBody>
      <dsp:txXfrm>
        <a:off x="22189" y="6553200"/>
        <a:ext cx="12147621" cy="1524000"/>
      </dsp:txXfrm>
    </dsp:sp>
    <dsp:sp modelId="{33D2A2D1-75E5-0043-9AD7-54103A4353F7}">
      <dsp:nvSpPr>
        <dsp:cNvPr id="0" name=""/>
        <dsp:cNvSpPr/>
      </dsp:nvSpPr>
      <dsp:spPr>
        <a:xfrm>
          <a:off x="4722547" y="2711216"/>
          <a:ext cx="3224425" cy="2427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2500" kern="1200" dirty="0"/>
            <a:t>High error rate – frequent documentation mistakes</a:t>
          </a:r>
          <a:endParaRPr lang="zh-CN" altLang="en-US" sz="2500" kern="1200" dirty="0"/>
        </a:p>
      </dsp:txBody>
      <dsp:txXfrm>
        <a:off x="5194753" y="3066669"/>
        <a:ext cx="2280013" cy="1716277"/>
      </dsp:txXfrm>
    </dsp:sp>
    <dsp:sp modelId="{BEE5B74A-E73C-CA40-AF11-98FDC0C2D706}">
      <dsp:nvSpPr>
        <dsp:cNvPr id="0" name=""/>
        <dsp:cNvSpPr/>
      </dsp:nvSpPr>
      <dsp:spPr>
        <a:xfrm>
          <a:off x="3080557" y="400968"/>
          <a:ext cx="3105256" cy="2677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2500" kern="1200" dirty="0">
              <a:solidFill>
                <a:srgbClr val="FF0000"/>
              </a:solidFill>
            </a:rPr>
            <a:t>Low efficiency – resource mismatch </a:t>
          </a:r>
          <a:endParaRPr lang="zh-CN" altLang="en-US" sz="2500" kern="1200" dirty="0">
            <a:solidFill>
              <a:srgbClr val="FF0000"/>
            </a:solidFill>
          </a:endParaRPr>
        </a:p>
      </dsp:txBody>
      <dsp:txXfrm>
        <a:off x="3535311" y="793035"/>
        <a:ext cx="2195748" cy="1893069"/>
      </dsp:txXfrm>
    </dsp:sp>
    <dsp:sp modelId="{4A235434-A4C9-1C41-B631-5BD482585703}">
      <dsp:nvSpPr>
        <dsp:cNvPr id="0" name=""/>
        <dsp:cNvSpPr/>
      </dsp:nvSpPr>
      <dsp:spPr>
        <a:xfrm>
          <a:off x="6175155" y="0"/>
          <a:ext cx="2889161" cy="23906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2500" kern="1200" dirty="0"/>
            <a:t>Task rigidity – misaligned with individual strengths </a:t>
          </a:r>
          <a:endParaRPr lang="zh-CN" altLang="en-US" sz="2500" kern="1200" dirty="0"/>
        </a:p>
      </dsp:txBody>
      <dsp:txXfrm>
        <a:off x="6598263" y="350096"/>
        <a:ext cx="2042945" cy="1690415"/>
      </dsp:txXfrm>
    </dsp:sp>
    <dsp:sp modelId="{1DAD9F25-2EB6-3B43-8EBF-4154D7064021}">
      <dsp:nvSpPr>
        <dsp:cNvPr id="0" name=""/>
        <dsp:cNvSpPr/>
      </dsp:nvSpPr>
      <dsp:spPr>
        <a:xfrm>
          <a:off x="2652014" y="32991"/>
          <a:ext cx="7112000" cy="5689599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894D0-9BC7-F843-8D44-2F6700A9DDBC}">
      <dsp:nvSpPr>
        <dsp:cNvPr id="0" name=""/>
        <dsp:cNvSpPr/>
      </dsp:nvSpPr>
      <dsp:spPr>
        <a:xfrm rot="16200000">
          <a:off x="507" y="729438"/>
          <a:ext cx="4459827" cy="4459827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🚀</a:t>
          </a:r>
          <a:r>
            <a:rPr lang="en" altLang="en-US" sz="2700" kern="1200" dirty="0"/>
            <a:t>First Principles:
Redefine core goals – fast and safe delivery.
</a:t>
          </a:r>
          <a:endParaRPr lang="zh-CN" altLang="en-US" sz="2700" kern="1200" dirty="0"/>
        </a:p>
      </dsp:txBody>
      <dsp:txXfrm rot="5400000">
        <a:off x="507" y="1844395"/>
        <a:ext cx="3679357" cy="2229913"/>
      </dsp:txXfrm>
    </dsp:sp>
    <dsp:sp modelId="{5C3412AE-1127-4946-BFD3-6DC311B34B7A}">
      <dsp:nvSpPr>
        <dsp:cNvPr id="0" name=""/>
        <dsp:cNvSpPr/>
      </dsp:nvSpPr>
      <dsp:spPr>
        <a:xfrm rot="5400000">
          <a:off x="4747051" y="729438"/>
          <a:ext cx="4459827" cy="4459827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💡</a:t>
          </a:r>
          <a:r>
            <a:rPr lang="en" altLang="en-US" sz="2800" kern="1200" dirty="0"/>
            <a:t>20/80 Rule:
Focus resources on solving the 20% root issues.</a:t>
          </a:r>
          <a:endParaRPr lang="zh-CN" altLang="en-US" sz="2800" kern="1200" dirty="0"/>
        </a:p>
      </dsp:txBody>
      <dsp:txXfrm rot="-5400000">
        <a:off x="5527521" y="1844395"/>
        <a:ext cx="3679357" cy="22299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A8F6F-E95F-8748-AEFA-39A962CF0CE7}">
      <dsp:nvSpPr>
        <dsp:cNvPr id="0" name=""/>
        <dsp:cNvSpPr/>
      </dsp:nvSpPr>
      <dsp:spPr>
        <a:xfrm>
          <a:off x="2710330" y="0"/>
          <a:ext cx="3171702" cy="1762057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3200" kern="1200" dirty="0"/>
            <a:t>Step 1: Identify Capabilities </a:t>
          </a:r>
          <a:r>
            <a:rPr lang="zh-CN" altLang="en-US" sz="3200" kern="1200" dirty="0"/>
            <a:t>🧑‍🤝‍🧑</a:t>
          </a:r>
        </a:p>
      </dsp:txBody>
      <dsp:txXfrm>
        <a:off x="2761939" y="51609"/>
        <a:ext cx="3068484" cy="1658839"/>
      </dsp:txXfrm>
    </dsp:sp>
    <dsp:sp modelId="{8B49E827-2A7B-FD43-A99F-0962A131D7A7}">
      <dsp:nvSpPr>
        <dsp:cNvPr id="0" name=""/>
        <dsp:cNvSpPr/>
      </dsp:nvSpPr>
      <dsp:spPr>
        <a:xfrm rot="5400000">
          <a:off x="3965795" y="1806108"/>
          <a:ext cx="660771" cy="7929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 rot="-5400000">
        <a:off x="4058304" y="1872185"/>
        <a:ext cx="475755" cy="462540"/>
      </dsp:txXfrm>
    </dsp:sp>
    <dsp:sp modelId="{856A7368-75DC-3B4B-92B3-8D286B79172D}">
      <dsp:nvSpPr>
        <dsp:cNvPr id="0" name=""/>
        <dsp:cNvSpPr/>
      </dsp:nvSpPr>
      <dsp:spPr>
        <a:xfrm>
          <a:off x="2710330" y="2643085"/>
          <a:ext cx="3171702" cy="1762057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3200" kern="1200" dirty="0"/>
            <a:t>Step 2: Dynamic Reallocation </a:t>
          </a:r>
          <a:r>
            <a:rPr lang="zh-CN" altLang="en-US" sz="3200" kern="1200" dirty="0"/>
            <a:t>🔁</a:t>
          </a:r>
        </a:p>
      </dsp:txBody>
      <dsp:txXfrm>
        <a:off x="2761939" y="2694694"/>
        <a:ext cx="3068484" cy="1658839"/>
      </dsp:txXfrm>
    </dsp:sp>
    <dsp:sp modelId="{54B7D800-60ED-EE4D-BD53-1564C8020636}">
      <dsp:nvSpPr>
        <dsp:cNvPr id="0" name=""/>
        <dsp:cNvSpPr/>
      </dsp:nvSpPr>
      <dsp:spPr>
        <a:xfrm rot="5400000">
          <a:off x="3965795" y="4449193"/>
          <a:ext cx="660771" cy="7929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600" kern="1200"/>
        </a:p>
      </dsp:txBody>
      <dsp:txXfrm rot="-5400000">
        <a:off x="4058304" y="4515270"/>
        <a:ext cx="475755" cy="462540"/>
      </dsp:txXfrm>
    </dsp:sp>
    <dsp:sp modelId="{D1C35527-9B0C-D342-862E-978F5C21FF16}">
      <dsp:nvSpPr>
        <dsp:cNvPr id="0" name=""/>
        <dsp:cNvSpPr/>
      </dsp:nvSpPr>
      <dsp:spPr>
        <a:xfrm>
          <a:off x="2710330" y="5286171"/>
          <a:ext cx="3171702" cy="1762057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3200" kern="1200" dirty="0"/>
            <a:t>Step 3: Efficiency &amp; Decision Acceleration </a:t>
          </a:r>
          <a:r>
            <a:rPr lang="zh-CN" altLang="en-US" sz="3200" kern="1200" dirty="0"/>
            <a:t>📈</a:t>
          </a:r>
        </a:p>
      </dsp:txBody>
      <dsp:txXfrm>
        <a:off x="2761939" y="5337780"/>
        <a:ext cx="3068484" cy="16588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762E52-82E9-F741-AC6B-12814DDDE695}">
      <dsp:nvSpPr>
        <dsp:cNvPr id="0" name=""/>
        <dsp:cNvSpPr/>
      </dsp:nvSpPr>
      <dsp:spPr>
        <a:xfrm>
          <a:off x="19961" y="1910212"/>
          <a:ext cx="3167410" cy="123322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🎯</a:t>
          </a:r>
          <a:r>
            <a:rPr lang="en" altLang="en-US" sz="2400" b="1" kern="1200" dirty="0"/>
            <a:t>Strategic Diagnosis &amp; Decision-Making</a:t>
          </a:r>
          <a:endParaRPr lang="zh-CN" altLang="en-US" sz="2400" b="1" kern="1200" dirty="0"/>
        </a:p>
      </dsp:txBody>
      <dsp:txXfrm>
        <a:off x="19961" y="1910212"/>
        <a:ext cx="3167410" cy="1233227"/>
      </dsp:txXfrm>
    </dsp:sp>
    <dsp:sp modelId="{2557C377-A16F-9F4F-99C9-6696E979F3F2}">
      <dsp:nvSpPr>
        <dsp:cNvPr id="0" name=""/>
        <dsp:cNvSpPr/>
      </dsp:nvSpPr>
      <dsp:spPr>
        <a:xfrm>
          <a:off x="6959" y="3208720"/>
          <a:ext cx="3193414" cy="23445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" altLang="en-US" sz="2400" kern="1200" dirty="0"/>
            <a:t>Fearlessly challenge the status quo with SQL-driven decisions.</a:t>
          </a:r>
          <a:endParaRPr lang="zh-CN" altLang="en-US" sz="2400" kern="1200" dirty="0"/>
        </a:p>
      </dsp:txBody>
      <dsp:txXfrm>
        <a:off x="6959" y="3208720"/>
        <a:ext cx="3193414" cy="2344536"/>
      </dsp:txXfrm>
    </dsp:sp>
    <dsp:sp modelId="{AA5E3EB6-C0A3-4847-AD15-84F1FE9371AB}">
      <dsp:nvSpPr>
        <dsp:cNvPr id="0" name=""/>
        <dsp:cNvSpPr/>
      </dsp:nvSpPr>
      <dsp:spPr>
        <a:xfrm>
          <a:off x="3643811" y="1877571"/>
          <a:ext cx="3167410" cy="123322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👥</a:t>
          </a:r>
          <a:r>
            <a:rPr lang="en" sz="2400" b="1" kern="1200" dirty="0"/>
            <a:t>Team Empowerment &amp; Management</a:t>
          </a:r>
          <a:r>
            <a:rPr lang="en" sz="2400" kern="1200" dirty="0"/>
            <a:t>	</a:t>
          </a:r>
          <a:endParaRPr lang="zh-CN" altLang="en-US" sz="2400" kern="1200" dirty="0"/>
        </a:p>
      </dsp:txBody>
      <dsp:txXfrm>
        <a:off x="3643811" y="1877571"/>
        <a:ext cx="3167410" cy="1233227"/>
      </dsp:txXfrm>
    </dsp:sp>
    <dsp:sp modelId="{0B110895-A7B6-E546-90E9-A2E156E77C2A}">
      <dsp:nvSpPr>
        <dsp:cNvPr id="0" name=""/>
        <dsp:cNvSpPr/>
      </dsp:nvSpPr>
      <dsp:spPr>
        <a:xfrm>
          <a:off x="3643811" y="3110799"/>
          <a:ext cx="3167410" cy="247509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" sz="2400" kern="1200" dirty="0"/>
            <a:t>Identify and maximize individual strengths to transform a low-efficiency team into a high-performance one.	</a:t>
          </a:r>
          <a:endParaRPr lang="zh-CN" altLang="en-US" sz="2400" kern="1200" dirty="0"/>
        </a:p>
      </dsp:txBody>
      <dsp:txXfrm>
        <a:off x="3643811" y="3110799"/>
        <a:ext cx="3167410" cy="2475097"/>
      </dsp:txXfrm>
    </dsp:sp>
    <dsp:sp modelId="{133A176A-1C0D-2041-92A0-957296D26A62}">
      <dsp:nvSpPr>
        <dsp:cNvPr id="0" name=""/>
        <dsp:cNvSpPr/>
      </dsp:nvSpPr>
      <dsp:spPr>
        <a:xfrm>
          <a:off x="7254659" y="1877571"/>
          <a:ext cx="3167410" cy="123322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💻</a:t>
          </a:r>
          <a:r>
            <a:rPr lang="en" sz="2400" b="1" kern="1200" dirty="0"/>
            <a:t>Cross-Functional &amp; Remote Delivery</a:t>
          </a:r>
          <a:r>
            <a:rPr lang="en" sz="2400" kern="1200" dirty="0"/>
            <a:t>	</a:t>
          </a:r>
          <a:endParaRPr lang="zh-CN" altLang="en-US" sz="2400" kern="1200" dirty="0"/>
        </a:p>
      </dsp:txBody>
      <dsp:txXfrm>
        <a:off x="7254659" y="1877571"/>
        <a:ext cx="3167410" cy="1233227"/>
      </dsp:txXfrm>
    </dsp:sp>
    <dsp:sp modelId="{B739066A-0ACF-884E-8C92-C80625B5F15C}">
      <dsp:nvSpPr>
        <dsp:cNvPr id="0" name=""/>
        <dsp:cNvSpPr/>
      </dsp:nvSpPr>
      <dsp:spPr>
        <a:xfrm>
          <a:off x="7254659" y="3110799"/>
          <a:ext cx="3167410" cy="247509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" sz="2400" kern="1200" dirty="0"/>
            <a:t>Successfully led cross-border, remote teams to complete the project ahead of schedule within 3 months.	</a:t>
          </a:r>
          <a:endParaRPr lang="zh-CN" altLang="en-US" sz="2400" kern="1200" dirty="0"/>
        </a:p>
      </dsp:txBody>
      <dsp:txXfrm>
        <a:off x="7254659" y="3110799"/>
        <a:ext cx="3167410" cy="24750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C60E3-0932-3942-9F14-EFB8D29AA2F6}" type="datetimeFigureOut">
              <a:rPr kumimoji="1" lang="zh-CN" altLang="en-US" smtClean="0"/>
              <a:t>2025/10/28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FC6E8-A76F-2F40-9A82-BE940D9B45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5858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FC6E8-A76F-2F40-9A82-BE940D9B45C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899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FC6E8-A76F-2F40-9A82-BE940D9B45C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303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svg"/><Relationship Id="rId9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9.sv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6.svg"/><Relationship Id="rId18" Type="http://schemas.microsoft.com/office/2007/relationships/diagramDrawing" Target="../diagrams/drawing3.xml"/><Relationship Id="rId3" Type="http://schemas.openxmlformats.org/officeDocument/2006/relationships/image" Target="../media/image6.png"/><Relationship Id="rId21" Type="http://schemas.openxmlformats.org/officeDocument/2006/relationships/diagramQuickStyle" Target="../diagrams/quickStyle4.xml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4.jpeg"/><Relationship Id="rId5" Type="http://schemas.openxmlformats.org/officeDocument/2006/relationships/image" Target="../media/image10.png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10" Type="http://schemas.openxmlformats.org/officeDocument/2006/relationships/image" Target="../media/image9.svg"/><Relationship Id="rId19" Type="http://schemas.openxmlformats.org/officeDocument/2006/relationships/diagramData" Target="../diagrams/data4.xml"/><Relationship Id="rId4" Type="http://schemas.openxmlformats.org/officeDocument/2006/relationships/image" Target="../media/image7.svg"/><Relationship Id="rId9" Type="http://schemas.openxmlformats.org/officeDocument/2006/relationships/image" Target="../media/image8.png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7.svg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66" b="-91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58611" y="1060312"/>
            <a:ext cx="300689" cy="1198396"/>
          </a:xfrm>
          <a:custGeom>
            <a:avLst/>
            <a:gdLst/>
            <a:ahLst/>
            <a:cxnLst/>
            <a:rect l="l" t="t" r="r" b="b"/>
            <a:pathLst>
              <a:path w="300689" h="1198396">
                <a:moveTo>
                  <a:pt x="0" y="0"/>
                </a:moveTo>
                <a:lnTo>
                  <a:pt x="300689" y="0"/>
                </a:lnTo>
                <a:lnTo>
                  <a:pt x="300689" y="1198397"/>
                </a:lnTo>
                <a:lnTo>
                  <a:pt x="0" y="1198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95201" y="6445001"/>
            <a:ext cx="3638799" cy="3638799"/>
          </a:xfrm>
          <a:custGeom>
            <a:avLst/>
            <a:gdLst/>
            <a:ahLst/>
            <a:cxnLst/>
            <a:rect l="l" t="t" r="r" b="b"/>
            <a:pathLst>
              <a:path w="3638799" h="3638799">
                <a:moveTo>
                  <a:pt x="0" y="0"/>
                </a:moveTo>
                <a:lnTo>
                  <a:pt x="3638799" y="0"/>
                </a:lnTo>
                <a:lnTo>
                  <a:pt x="3638799" y="3638799"/>
                </a:lnTo>
                <a:lnTo>
                  <a:pt x="0" y="36387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5800" y="780269"/>
            <a:ext cx="17602200" cy="2375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" altLang="zh-CN" sz="4000" b="1" dirty="0">
                <a:solidFill>
                  <a:srgbClr val="FFBD59"/>
                </a:solidFill>
                <a:latin typeface="Poppins Bold"/>
                <a:ea typeface="Poppins Bold"/>
                <a:cs typeface="Poppins Bold"/>
                <a:sym typeface="Poppins Bold"/>
              </a:rPr>
              <a:t>Data-Driven COVID-19 Vaccine Pre-Launch Process Redesign</a:t>
            </a:r>
          </a:p>
          <a:p>
            <a:pPr algn="l">
              <a:lnSpc>
                <a:spcPts val="9900"/>
              </a:lnSpc>
            </a:pPr>
            <a:r>
              <a:rPr lang="en" altLang="zh-CN" sz="4000" b="1" dirty="0">
                <a:solidFill>
                  <a:srgbClr val="FFBD59"/>
                </a:solidFill>
                <a:latin typeface="Poppins Bold"/>
                <a:ea typeface="Poppins Bold"/>
                <a:cs typeface="Poppins Bold"/>
                <a:sym typeface="Poppins Bold"/>
              </a:rPr>
              <a:t>(Leader Perspective)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5800" y="3155919"/>
            <a:ext cx="21336000" cy="952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My mission: To ensure process efficiency and transparency under pandemic pressure,</a:t>
            </a:r>
            <a:r>
              <a:rPr lang="zh-CN" altLang="en-US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enabling the safe and rapid market launch of the vaccine.</a:t>
            </a:r>
          </a:p>
          <a:p>
            <a:pPr algn="l">
              <a:lnSpc>
                <a:spcPts val="3920"/>
              </a:lnSpc>
            </a:pPr>
            <a:endParaRPr lang="en-US" i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85800" y="8264400"/>
            <a:ext cx="12534900" cy="1923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29"/>
              </a:lnSpc>
            </a:pPr>
            <a:r>
              <a:rPr lang="en-US" sz="2503" b="1" i="1" dirty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My Role: Project Leader (5-member cross-functional team)</a:t>
            </a:r>
          </a:p>
          <a:p>
            <a:pPr algn="l">
              <a:lnSpc>
                <a:spcPts val="3029"/>
              </a:lnSpc>
            </a:pPr>
            <a:r>
              <a:rPr lang="en-US" sz="2503" b="1" i="1" dirty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• Strategic Planning &amp; Resource Reallocation  </a:t>
            </a:r>
          </a:p>
          <a:p>
            <a:pPr algn="l">
              <a:lnSpc>
                <a:spcPts val="3029"/>
              </a:lnSpc>
            </a:pPr>
            <a:r>
              <a:rPr lang="en-US" sz="2503" b="1" i="1" dirty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• Decision Acceleration &amp; Governance  </a:t>
            </a:r>
          </a:p>
          <a:p>
            <a:pPr algn="l">
              <a:lnSpc>
                <a:spcPts val="3029"/>
              </a:lnSpc>
            </a:pPr>
            <a:r>
              <a:rPr lang="en-US" sz="2503" b="1" i="1" dirty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• Accountable for Final Outcomes</a:t>
            </a:r>
          </a:p>
          <a:p>
            <a:pPr algn="l">
              <a:lnSpc>
                <a:spcPts val="3029"/>
              </a:lnSpc>
            </a:pPr>
            <a:endParaRPr lang="en-US" sz="2503" b="1" i="1" dirty="0">
              <a:solidFill>
                <a:srgbClr val="FFFFF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37206C99-F729-9C66-E977-DCD370BAD1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969540"/>
              </p:ext>
            </p:extLst>
          </p:nvPr>
        </p:nvGraphicFramePr>
        <p:xfrm>
          <a:off x="1028700" y="3995605"/>
          <a:ext cx="6324599" cy="391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15091" y="-4724668"/>
            <a:ext cx="11506736" cy="1150673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294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904703" y="4045290"/>
            <a:ext cx="5085571" cy="50855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307097" y="6588075"/>
            <a:ext cx="5085571" cy="508557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59300" y="4970671"/>
            <a:ext cx="2748771" cy="274877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294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468648" y="196452"/>
            <a:ext cx="3638799" cy="3638799"/>
          </a:xfrm>
          <a:custGeom>
            <a:avLst/>
            <a:gdLst/>
            <a:ahLst/>
            <a:cxnLst/>
            <a:rect l="l" t="t" r="r" b="b"/>
            <a:pathLst>
              <a:path w="3638799" h="3638799">
                <a:moveTo>
                  <a:pt x="0" y="0"/>
                </a:moveTo>
                <a:lnTo>
                  <a:pt x="3638799" y="0"/>
                </a:lnTo>
                <a:lnTo>
                  <a:pt x="3638799" y="3638799"/>
                </a:lnTo>
                <a:lnTo>
                  <a:pt x="0" y="3638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-1384324" y="7628833"/>
            <a:ext cx="4044813" cy="4044813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5294D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28700" y="1028700"/>
            <a:ext cx="9099022" cy="2628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>
                <a:solidFill>
                  <a:srgbClr val="FFBD59"/>
                </a:solidFill>
                <a:latin typeface="Poppins Bold"/>
                <a:ea typeface="Poppins Bold"/>
                <a:cs typeface="Poppins Bold"/>
                <a:sym typeface="Poppins Bold"/>
              </a:rPr>
              <a:t>TABLE OF CONTENTS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63520" y="4484805"/>
            <a:ext cx="9867283" cy="4131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 algn="l">
              <a:lnSpc>
                <a:spcPts val="5624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" altLang="zh-CN" sz="2800" dirty="0"/>
              <a:t>Project Overview &amp; Leadership Deliverables</a:t>
            </a:r>
            <a:endParaRPr lang="en-US" altLang="zh-CN" sz="2499" spc="49" dirty="0">
              <a:solidFill>
                <a:srgbClr val="05294D"/>
              </a:solidFill>
              <a:latin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5624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" altLang="zh-CN" sz="2800" dirty="0"/>
              <a:t>Leadership Diagnosis: Identifying the Efficiency Bottleneck</a:t>
            </a:r>
            <a:endParaRPr lang="en-US" altLang="zh-CN" sz="2499" spc="49" dirty="0">
              <a:solidFill>
                <a:srgbClr val="05294D"/>
              </a:solidFill>
              <a:latin typeface="Poppins"/>
              <a:cs typeface="Poppins"/>
              <a:sym typeface="Poppins"/>
            </a:endParaRPr>
          </a:p>
          <a:p>
            <a:pPr marL="539749" lvl="1" indent="-269875" algn="l">
              <a:lnSpc>
                <a:spcPts val="5624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" altLang="zh-CN" sz="2800" dirty="0"/>
              <a:t>Optimization Strategy: Re-engineering Resource Allocation</a:t>
            </a:r>
          </a:p>
          <a:p>
            <a:pPr marL="539749" lvl="1" indent="-269875" algn="l">
              <a:lnSpc>
                <a:spcPts val="5624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" altLang="zh-CN" sz="2800" dirty="0"/>
              <a:t>Quantified Impact &amp; Value Generation</a:t>
            </a:r>
          </a:p>
          <a:p>
            <a:pPr marL="539749" lvl="1" indent="-269875" algn="l">
              <a:lnSpc>
                <a:spcPts val="5624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" altLang="zh-CN" sz="2800" dirty="0"/>
              <a:t>Leadership Takeaways &amp; Future Vision</a:t>
            </a:r>
            <a:endParaRPr lang="en-US" sz="2499" spc="49" dirty="0">
              <a:solidFill>
                <a:srgbClr val="05294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1268796" y="-956220"/>
            <a:ext cx="4913302" cy="491330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632268" y="2163062"/>
            <a:ext cx="4289365" cy="428936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137713" y="198880"/>
            <a:ext cx="3971693" cy="3928365"/>
          </a:xfrm>
          <a:custGeom>
            <a:avLst/>
            <a:gdLst/>
            <a:ahLst/>
            <a:cxnLst/>
            <a:rect l="l" t="t" r="r" b="b"/>
            <a:pathLst>
              <a:path w="3971693" h="3928365">
                <a:moveTo>
                  <a:pt x="0" y="0"/>
                </a:moveTo>
                <a:lnTo>
                  <a:pt x="3971693" y="0"/>
                </a:lnTo>
                <a:lnTo>
                  <a:pt x="3971693" y="3928365"/>
                </a:lnTo>
                <a:lnTo>
                  <a:pt x="0" y="39283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25287" y="-166422"/>
            <a:ext cx="13766637" cy="2329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2800" b="1" dirty="0">
                <a:solidFill>
                  <a:srgbClr val="FFBD59"/>
                </a:solidFill>
                <a:latin typeface="+mj-lt"/>
                <a:ea typeface="Poppins Bold"/>
                <a:cs typeface="Poppins Bold"/>
                <a:sym typeface="Poppins Bold"/>
              </a:rPr>
              <a:t>Identifying Process </a:t>
            </a:r>
            <a:r>
              <a:rPr lang="en-US" sz="2800" b="1" dirty="0">
                <a:solidFill>
                  <a:srgbClr val="FFFF00"/>
                </a:solidFill>
                <a:latin typeface="+mj-lt"/>
                <a:ea typeface="Poppins Bold"/>
                <a:cs typeface="Poppins Bold"/>
                <a:sym typeface="Poppins Bold"/>
              </a:rPr>
              <a:t>Bottlenecks</a:t>
            </a:r>
            <a:r>
              <a:rPr lang="en-US" sz="2800" b="1" dirty="0">
                <a:solidFill>
                  <a:srgbClr val="FFBD59"/>
                </a:solidFill>
                <a:latin typeface="+mj-lt"/>
                <a:ea typeface="Poppins Bold"/>
                <a:cs typeface="Poppins Bold"/>
                <a:sym typeface="Poppins Bold"/>
              </a:rPr>
              <a:t> Through Historical Data Analysis</a:t>
            </a:r>
          </a:p>
          <a:p>
            <a:pPr algn="l">
              <a:lnSpc>
                <a:spcPts val="9900"/>
              </a:lnSpc>
            </a:pPr>
            <a:endParaRPr lang="en-US" sz="2800" b="1" dirty="0">
              <a:solidFill>
                <a:srgbClr val="FFBD59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40510" y="945214"/>
            <a:ext cx="9792907" cy="55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Root Cause Analysis based on workflow data from drug release operations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endParaRPr lang="en-US" sz="1599" i="1" dirty="0">
              <a:solidFill>
                <a:srgbClr val="FFFFF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  <p:graphicFrame>
        <p:nvGraphicFramePr>
          <p:cNvPr id="22" name="图示 21">
            <a:extLst>
              <a:ext uri="{FF2B5EF4-FFF2-40B4-BE49-F238E27FC236}">
                <a16:creationId xmlns:a16="http://schemas.microsoft.com/office/drawing/2014/main" id="{8CCAD854-D196-C7F8-A160-16E1EBEAC5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7661391"/>
              </p:ext>
            </p:extLst>
          </p:nvPr>
        </p:nvGraphicFramePr>
        <p:xfrm>
          <a:off x="1044624" y="1986299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3" name="TextBox 14">
            <a:extLst>
              <a:ext uri="{FF2B5EF4-FFF2-40B4-BE49-F238E27FC236}">
                <a16:creationId xmlns:a16="http://schemas.microsoft.com/office/drawing/2014/main" id="{6A0D01C3-7F98-B4C7-2C0E-23733BD76C07}"/>
              </a:ext>
            </a:extLst>
          </p:cNvPr>
          <p:cNvSpPr txBox="1"/>
          <p:nvPr/>
        </p:nvSpPr>
        <p:spPr>
          <a:xfrm>
            <a:off x="11068228" y="3957082"/>
            <a:ext cx="6298707" cy="143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400" i="1" dirty="0">
                <a:solidFill>
                  <a:srgbClr val="FF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Tools: SQL in MySQL</a:t>
            </a:r>
            <a:r>
              <a:rPr lang="zh-CN" altLang="en-US" sz="2400" dirty="0"/>
              <a:t>🗄️</a:t>
            </a:r>
            <a:endParaRPr lang="en-US" sz="2400" i="1" dirty="0">
              <a:solidFill>
                <a:srgbClr val="FF0000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  <a:p>
            <a:pPr>
              <a:lnSpc>
                <a:spcPts val="2239"/>
              </a:lnSpc>
              <a:spcBef>
                <a:spcPct val="0"/>
              </a:spcBef>
            </a:pPr>
            <a:endParaRPr lang="en-US" sz="2400" i="1" dirty="0">
              <a:solidFill>
                <a:srgbClr val="FF0000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400" i="1" dirty="0">
                <a:solidFill>
                  <a:srgbClr val="FF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Objective: Analyze historical workflow and team performance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endParaRPr lang="en-US" sz="2400" i="1" dirty="0">
              <a:solidFill>
                <a:srgbClr val="FFFFF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  <p:grpSp>
        <p:nvGrpSpPr>
          <p:cNvPr id="24" name="Group 7">
            <a:extLst>
              <a:ext uri="{FF2B5EF4-FFF2-40B4-BE49-F238E27FC236}">
                <a16:creationId xmlns:a16="http://schemas.microsoft.com/office/drawing/2014/main" id="{11C2956C-3A60-5B76-94B0-F6DB992B238D}"/>
              </a:ext>
            </a:extLst>
          </p:cNvPr>
          <p:cNvGrpSpPr/>
          <p:nvPr/>
        </p:nvGrpSpPr>
        <p:grpSpPr>
          <a:xfrm>
            <a:off x="11993030" y="7429500"/>
            <a:ext cx="4289365" cy="4289365"/>
            <a:chOff x="0" y="0"/>
            <a:chExt cx="812800" cy="812800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B9580074-6AF2-CA5E-E721-A6B0DEF9B45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74F1A331-AAE7-22EE-7AA5-FC4DAC9BE808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2">
        <p:bldAsOne/>
      </p:bldGraphic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29148" y="-1437199"/>
            <a:ext cx="2852853" cy="2852853"/>
          </a:xfrm>
          <a:custGeom>
            <a:avLst/>
            <a:gdLst/>
            <a:ahLst/>
            <a:cxnLst/>
            <a:rect l="l" t="t" r="r" b="b"/>
            <a:pathLst>
              <a:path w="2852853" h="2852853">
                <a:moveTo>
                  <a:pt x="0" y="0"/>
                </a:moveTo>
                <a:lnTo>
                  <a:pt x="2852853" y="0"/>
                </a:lnTo>
                <a:lnTo>
                  <a:pt x="2852853" y="2852853"/>
                </a:lnTo>
                <a:lnTo>
                  <a:pt x="0" y="2852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99061" y="-2166399"/>
            <a:ext cx="3977878" cy="3977878"/>
          </a:xfrm>
          <a:custGeom>
            <a:avLst/>
            <a:gdLst/>
            <a:ahLst/>
            <a:cxnLst/>
            <a:rect l="l" t="t" r="r" b="b"/>
            <a:pathLst>
              <a:path w="3977878" h="3977878">
                <a:moveTo>
                  <a:pt x="0" y="0"/>
                </a:moveTo>
                <a:lnTo>
                  <a:pt x="3977878" y="0"/>
                </a:lnTo>
                <a:lnTo>
                  <a:pt x="3977878" y="3977877"/>
                </a:lnTo>
                <a:lnTo>
                  <a:pt x="0" y="3977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259300" y="458067"/>
            <a:ext cx="2091158" cy="2091158"/>
          </a:xfrm>
          <a:custGeom>
            <a:avLst/>
            <a:gdLst/>
            <a:ahLst/>
            <a:cxnLst/>
            <a:rect l="l" t="t" r="r" b="b"/>
            <a:pathLst>
              <a:path w="2091158" h="2091158">
                <a:moveTo>
                  <a:pt x="0" y="0"/>
                </a:moveTo>
                <a:lnTo>
                  <a:pt x="2091158" y="0"/>
                </a:lnTo>
                <a:lnTo>
                  <a:pt x="2091158" y="2091158"/>
                </a:lnTo>
                <a:lnTo>
                  <a:pt x="0" y="2091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-356053" y="8322817"/>
            <a:ext cx="3971693" cy="3928365"/>
          </a:xfrm>
          <a:custGeom>
            <a:avLst/>
            <a:gdLst/>
            <a:ahLst/>
            <a:cxnLst/>
            <a:rect l="l" t="t" r="r" b="b"/>
            <a:pathLst>
              <a:path w="3971693" h="3928365">
                <a:moveTo>
                  <a:pt x="3971693" y="3928366"/>
                </a:moveTo>
                <a:lnTo>
                  <a:pt x="0" y="3928366"/>
                </a:lnTo>
                <a:lnTo>
                  <a:pt x="0" y="0"/>
                </a:lnTo>
                <a:lnTo>
                  <a:pt x="3971693" y="0"/>
                </a:lnTo>
                <a:lnTo>
                  <a:pt x="3971693" y="392836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316967" y="5580128"/>
            <a:ext cx="3160791" cy="4680433"/>
            <a:chOff x="0" y="0"/>
            <a:chExt cx="4822808" cy="71415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22808" cy="7141513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1"/>
              <a:stretch>
                <a:fillRect l="-11964" r="-116035" b="-1333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5760892" y="7759892"/>
            <a:ext cx="3811557" cy="3811557"/>
          </a:xfrm>
          <a:custGeom>
            <a:avLst/>
            <a:gdLst/>
            <a:ahLst/>
            <a:cxnLst/>
            <a:rect l="l" t="t" r="r" b="b"/>
            <a:pathLst>
              <a:path w="3811557" h="3811557">
                <a:moveTo>
                  <a:pt x="0" y="0"/>
                </a:moveTo>
                <a:lnTo>
                  <a:pt x="3811558" y="0"/>
                </a:lnTo>
                <a:lnTo>
                  <a:pt x="3811558" y="3811558"/>
                </a:lnTo>
                <a:lnTo>
                  <a:pt x="0" y="38115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389108" flipH="1" flipV="1">
            <a:off x="16537019" y="8538425"/>
            <a:ext cx="3535721" cy="3497150"/>
          </a:xfrm>
          <a:custGeom>
            <a:avLst/>
            <a:gdLst/>
            <a:ahLst/>
            <a:cxnLst/>
            <a:rect l="l" t="t" r="r" b="b"/>
            <a:pathLst>
              <a:path w="3535721" h="3497150">
                <a:moveTo>
                  <a:pt x="3535721" y="3497150"/>
                </a:moveTo>
                <a:lnTo>
                  <a:pt x="0" y="3497150"/>
                </a:lnTo>
                <a:lnTo>
                  <a:pt x="0" y="0"/>
                </a:lnTo>
                <a:lnTo>
                  <a:pt x="3535721" y="0"/>
                </a:lnTo>
                <a:lnTo>
                  <a:pt x="3535721" y="349715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7666671" y="2850011"/>
            <a:ext cx="3178749" cy="317874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9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2873440" y="8061736"/>
            <a:ext cx="5246370" cy="5246370"/>
            <a:chOff x="0" y="0"/>
            <a:chExt cx="6355080" cy="63550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94066" y="7118368"/>
            <a:ext cx="4101892" cy="410189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38489" y="-2649333"/>
            <a:ext cx="3195099" cy="319509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547146" y="8665630"/>
            <a:ext cx="3306092" cy="330609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919295" y="1011845"/>
            <a:ext cx="8282142" cy="491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70"/>
              </a:lnSpc>
            </a:pPr>
            <a:r>
              <a:rPr lang="en-US" sz="1600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 static allocation to dynamic, capability-based leadership.</a:t>
            </a:r>
          </a:p>
          <a:p>
            <a:pPr algn="ctr">
              <a:lnSpc>
                <a:spcPts val="1870"/>
              </a:lnSpc>
            </a:pPr>
            <a:endParaRPr lang="en-US" sz="17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725" y="483818"/>
            <a:ext cx="12684894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800" b="1" i="1" dirty="0">
                <a:solidFill>
                  <a:srgbClr val="FFFF00"/>
                </a:solidFill>
                <a:latin typeface="+mj-lt"/>
                <a:ea typeface="Poppins Bold Italics"/>
                <a:cs typeface="Poppins Bold Italics"/>
                <a:sym typeface="Poppins Bold Italics"/>
              </a:rPr>
              <a:t>Management</a:t>
            </a:r>
            <a:r>
              <a:rPr lang="en-US" sz="2800" b="1" i="1" dirty="0">
                <a:solidFill>
                  <a:srgbClr val="FFBD59"/>
                </a:solidFill>
                <a:latin typeface="+mj-lt"/>
                <a:ea typeface="Poppins Bold Italics"/>
                <a:cs typeface="Poppins Bold Italics"/>
                <a:sym typeface="Poppins Bold Italics"/>
              </a:rPr>
              <a:t> Breakthrough: Agile Resource </a:t>
            </a:r>
            <a:r>
              <a:rPr lang="en-US" sz="2800" b="1" i="1" dirty="0">
                <a:solidFill>
                  <a:srgbClr val="FFFF00"/>
                </a:solidFill>
                <a:latin typeface="+mj-lt"/>
                <a:ea typeface="Poppins Bold Italics"/>
                <a:cs typeface="Poppins Bold Italics"/>
                <a:sym typeface="Poppins Bold Italics"/>
              </a:rPr>
              <a:t>Reshaping</a:t>
            </a:r>
            <a:r>
              <a:rPr lang="en-US" sz="2800" b="1" i="1" dirty="0">
                <a:solidFill>
                  <a:srgbClr val="FFBD59"/>
                </a:solidFill>
                <a:latin typeface="+mj-lt"/>
                <a:ea typeface="Poppins Bold Italics"/>
                <a:cs typeface="Poppins Bold Italics"/>
                <a:sym typeface="Poppins Bold Italics"/>
              </a:rPr>
              <a:t> through First Principles</a:t>
            </a:r>
          </a:p>
        </p:txBody>
      </p:sp>
      <p:graphicFrame>
        <p:nvGraphicFramePr>
          <p:cNvPr id="31" name="图示 30">
            <a:extLst>
              <a:ext uri="{FF2B5EF4-FFF2-40B4-BE49-F238E27FC236}">
                <a16:creationId xmlns:a16="http://schemas.microsoft.com/office/drawing/2014/main" id="{8D54E083-3239-FF2B-5814-1E039FEB3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7968241"/>
              </p:ext>
            </p:extLst>
          </p:nvPr>
        </p:nvGraphicFramePr>
        <p:xfrm>
          <a:off x="751368" y="806847"/>
          <a:ext cx="9207386" cy="5918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32" name="图示 31">
            <a:extLst>
              <a:ext uri="{FF2B5EF4-FFF2-40B4-BE49-F238E27FC236}">
                <a16:creationId xmlns:a16="http://schemas.microsoft.com/office/drawing/2014/main" id="{4EA16118-4FD4-3F90-C90C-D6A3B64664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4066769"/>
              </p:ext>
            </p:extLst>
          </p:nvPr>
        </p:nvGraphicFramePr>
        <p:xfrm>
          <a:off x="9074307" y="2754954"/>
          <a:ext cx="8592363" cy="7048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1" grpId="0">
        <p:bldAsOne/>
      </p:bldGraphic>
      <p:bldGraphic spid="32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rot="-5400000">
            <a:off x="5602224" y="5288291"/>
            <a:ext cx="6638062" cy="11714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-4274878" y="-5867671"/>
            <a:ext cx="9505449" cy="950544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2126260" y="1421625"/>
            <a:ext cx="4255657" cy="4255657"/>
          </a:xfrm>
          <a:custGeom>
            <a:avLst/>
            <a:gdLst/>
            <a:ahLst/>
            <a:cxnLst/>
            <a:rect l="l" t="t" r="r" b="b"/>
            <a:pathLst>
              <a:path w="4255657" h="4255657">
                <a:moveTo>
                  <a:pt x="0" y="0"/>
                </a:moveTo>
                <a:lnTo>
                  <a:pt x="4255657" y="0"/>
                </a:lnTo>
                <a:lnTo>
                  <a:pt x="4255657" y="4255657"/>
                </a:lnTo>
                <a:lnTo>
                  <a:pt x="0" y="4255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942842" y="-1566851"/>
            <a:ext cx="4255657" cy="4255657"/>
          </a:xfrm>
          <a:custGeom>
            <a:avLst/>
            <a:gdLst/>
            <a:ahLst/>
            <a:cxnLst/>
            <a:rect l="l" t="t" r="r" b="b"/>
            <a:pathLst>
              <a:path w="4255657" h="4255657">
                <a:moveTo>
                  <a:pt x="0" y="0"/>
                </a:moveTo>
                <a:lnTo>
                  <a:pt x="4255657" y="0"/>
                </a:lnTo>
                <a:lnTo>
                  <a:pt x="4255657" y="4255657"/>
                </a:lnTo>
                <a:lnTo>
                  <a:pt x="0" y="4255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-713241" y="7417166"/>
            <a:ext cx="3971693" cy="3928365"/>
          </a:xfrm>
          <a:custGeom>
            <a:avLst/>
            <a:gdLst/>
            <a:ahLst/>
            <a:cxnLst/>
            <a:rect l="l" t="t" r="r" b="b"/>
            <a:pathLst>
              <a:path w="3971693" h="3928365">
                <a:moveTo>
                  <a:pt x="3971693" y="3928365"/>
                </a:moveTo>
                <a:lnTo>
                  <a:pt x="0" y="3928365"/>
                </a:lnTo>
                <a:lnTo>
                  <a:pt x="0" y="0"/>
                </a:lnTo>
                <a:lnTo>
                  <a:pt x="3971693" y="0"/>
                </a:lnTo>
                <a:lnTo>
                  <a:pt x="3971693" y="392836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336648">
            <a:off x="15880705" y="-6023795"/>
            <a:ext cx="6834537" cy="5980220"/>
            <a:chOff x="0" y="0"/>
            <a:chExt cx="812800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780703" y="7765641"/>
            <a:ext cx="2400415" cy="2400415"/>
          </a:xfrm>
          <a:custGeom>
            <a:avLst/>
            <a:gdLst/>
            <a:ahLst/>
            <a:cxnLst/>
            <a:rect l="l" t="t" r="r" b="b"/>
            <a:pathLst>
              <a:path w="2400415" h="2400415">
                <a:moveTo>
                  <a:pt x="0" y="0"/>
                </a:moveTo>
                <a:lnTo>
                  <a:pt x="2400415" y="0"/>
                </a:lnTo>
                <a:lnTo>
                  <a:pt x="2400415" y="2400415"/>
                </a:lnTo>
                <a:lnTo>
                  <a:pt x="0" y="24004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 flipV="1">
            <a:off x="15177708" y="871085"/>
            <a:ext cx="3277679" cy="3241923"/>
          </a:xfrm>
          <a:custGeom>
            <a:avLst/>
            <a:gdLst/>
            <a:ahLst/>
            <a:cxnLst/>
            <a:rect l="l" t="t" r="r" b="b"/>
            <a:pathLst>
              <a:path w="3277679" h="3241923">
                <a:moveTo>
                  <a:pt x="3277679" y="3241923"/>
                </a:moveTo>
                <a:lnTo>
                  <a:pt x="0" y="3241923"/>
                </a:lnTo>
                <a:lnTo>
                  <a:pt x="0" y="0"/>
                </a:lnTo>
                <a:lnTo>
                  <a:pt x="3277679" y="0"/>
                </a:lnTo>
                <a:lnTo>
                  <a:pt x="3277679" y="324192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CE335CA-CC5F-31B9-8497-9DD9F5C6C78F}"/>
              </a:ext>
            </a:extLst>
          </p:cNvPr>
          <p:cNvSpPr txBox="1"/>
          <p:nvPr/>
        </p:nvSpPr>
        <p:spPr>
          <a:xfrm>
            <a:off x="3865962" y="78324"/>
            <a:ext cx="12684894" cy="469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2800" b="1" i="1" dirty="0">
                <a:solidFill>
                  <a:srgbClr val="FFFF00"/>
                </a:solidFill>
                <a:latin typeface="+mj-lt"/>
                <a:ea typeface="Poppins Bold Italics"/>
                <a:cs typeface="Poppins Bold Italics"/>
                <a:sym typeface="Poppins Bold Italics"/>
              </a:rPr>
              <a:t>My Delivery</a:t>
            </a:r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  <a:latin typeface="+mj-lt"/>
                <a:ea typeface="Poppins Bold Italics"/>
                <a:cs typeface="Poppins Bold Italics"/>
                <a:sym typeface="Poppins Bold Italics"/>
              </a:rPr>
              <a:t>: </a:t>
            </a:r>
            <a:r>
              <a:rPr lang="en-US" sz="2800" b="1" i="1" dirty="0">
                <a:solidFill>
                  <a:srgbClr val="FFFF00"/>
                </a:solidFill>
                <a:latin typeface="+mj-lt"/>
                <a:ea typeface="Poppins Bold Italics"/>
                <a:cs typeface="Poppins Bold Italics"/>
                <a:sym typeface="Poppins Bold Italics"/>
              </a:rPr>
              <a:t>Quantifiable Results </a:t>
            </a:r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  <a:latin typeface="+mj-lt"/>
                <a:ea typeface="Poppins Bold Italics"/>
                <a:cs typeface="Poppins Bold Italics"/>
                <a:sym typeface="Poppins Bold Italics"/>
              </a:rPr>
              <a:t>from Process Optimization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281BF7C7-75A5-E670-5210-A829ABD38B41}"/>
              </a:ext>
            </a:extLst>
          </p:cNvPr>
          <p:cNvSpPr txBox="1"/>
          <p:nvPr/>
        </p:nvSpPr>
        <p:spPr>
          <a:xfrm>
            <a:off x="5311955" y="593477"/>
            <a:ext cx="9792907" cy="555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Demonstrating measurable impact and leadership-driven value creation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endParaRPr lang="en-US" sz="1599" i="1" dirty="0">
              <a:solidFill>
                <a:srgbClr val="FFFFF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9E1A9F16-16A5-C7D4-B606-5DCB3DB713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0406163"/>
              </p:ext>
            </p:extLst>
          </p:nvPr>
        </p:nvGraphicFramePr>
        <p:xfrm>
          <a:off x="2507297" y="2836149"/>
          <a:ext cx="5943597" cy="581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8" name="TextBox 14">
            <a:extLst>
              <a:ext uri="{FF2B5EF4-FFF2-40B4-BE49-F238E27FC236}">
                <a16:creationId xmlns:a16="http://schemas.microsoft.com/office/drawing/2014/main" id="{4AFE4F8C-3898-8934-B2DF-88F9C5B27EED}"/>
              </a:ext>
            </a:extLst>
          </p:cNvPr>
          <p:cNvSpPr txBox="1"/>
          <p:nvPr/>
        </p:nvSpPr>
        <p:spPr>
          <a:xfrm>
            <a:off x="3258452" y="6160891"/>
            <a:ext cx="1638929" cy="273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zh-CN" altLang="en-US" sz="1599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⬇️  </a:t>
            </a:r>
            <a:r>
              <a:rPr lang="en-US" altLang="zh-CN" sz="1599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2</a:t>
            </a:r>
            <a:r>
              <a:rPr lang="zh-CN" altLang="en-US" sz="1599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</a:t>
            </a:r>
            <a:r>
              <a:rPr lang="en-US" altLang="zh-CN" sz="1599" i="1" dirty="0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weeks</a:t>
            </a:r>
            <a:endParaRPr lang="en-US" sz="1599" i="1" dirty="0">
              <a:solidFill>
                <a:srgbClr val="FFFFF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A2C6F05A-44D5-8224-9C13-B23AC22580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3121954"/>
              </p:ext>
            </p:extLst>
          </p:nvPr>
        </p:nvGraphicFramePr>
        <p:xfrm>
          <a:off x="8286592" y="2863015"/>
          <a:ext cx="8264263" cy="6337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678AAED6-6731-9419-FFB2-3CDE6E0D47E0}"/>
              </a:ext>
            </a:extLst>
          </p:cNvPr>
          <p:cNvSpPr txBox="1"/>
          <p:nvPr/>
        </p:nvSpPr>
        <p:spPr>
          <a:xfrm>
            <a:off x="9568787" y="2836149"/>
            <a:ext cx="5251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400" dirty="0">
                <a:solidFill>
                  <a:schemeClr val="bg1"/>
                </a:solidFill>
              </a:rPr>
              <a:t>Figure B: Operational Cost Saving (Value)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00014A5-A524-0FB3-D2FB-5CF8A4CA9A38}"/>
              </a:ext>
            </a:extLst>
          </p:cNvPr>
          <p:cNvSpPr txBox="1"/>
          <p:nvPr/>
        </p:nvSpPr>
        <p:spPr>
          <a:xfrm>
            <a:off x="1878547" y="8965849"/>
            <a:ext cx="140971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2400" dirty="0">
                <a:solidFill>
                  <a:schemeClr val="bg1"/>
                </a:solidFill>
              </a:rPr>
              <a:t>✓ Team Efficiency ↑: Error rates dropped significantly, morale improved.  </a:t>
            </a:r>
          </a:p>
          <a:p>
            <a:r>
              <a:rPr kumimoji="1" lang="en" altLang="zh-CN" sz="2400" dirty="0">
                <a:solidFill>
                  <a:schemeClr val="bg1"/>
                </a:solidFill>
              </a:rPr>
              <a:t>✓ Strategic Value: Process optimization achieved a balance between public health value and business efficiency.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50242" y="-2478886"/>
            <a:ext cx="8295098" cy="829509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294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885908" y="-1528811"/>
            <a:ext cx="6881766" cy="6672311"/>
            <a:chOff x="0" y="0"/>
            <a:chExt cx="6221623" cy="60322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21623" cy="6032261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0692" r="-50613"/>
              </a:stretch>
            </a:blipFill>
          </p:spPr>
          <p:txBody>
            <a:bodyPr/>
            <a:lstStyle/>
            <a:p>
              <a:endParaRPr lang="zh-CN" altLang="en-US" dirty="0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2286000" y="7331636"/>
            <a:ext cx="5395199" cy="5395199"/>
            <a:chOff x="0" y="0"/>
            <a:chExt cx="6355080" cy="6355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5294D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-1571133" y="-3299074"/>
            <a:ext cx="3561277" cy="3561277"/>
          </a:xfrm>
          <a:custGeom>
            <a:avLst/>
            <a:gdLst/>
            <a:ahLst/>
            <a:cxnLst/>
            <a:rect l="l" t="t" r="r" b="b"/>
            <a:pathLst>
              <a:path w="3561277" h="3561277">
                <a:moveTo>
                  <a:pt x="0" y="0"/>
                </a:moveTo>
                <a:lnTo>
                  <a:pt x="3561277" y="0"/>
                </a:lnTo>
                <a:lnTo>
                  <a:pt x="3561277" y="3561277"/>
                </a:lnTo>
                <a:lnTo>
                  <a:pt x="0" y="3561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7529015" y="5788586"/>
            <a:ext cx="3086100" cy="1543050"/>
            <a:chOff x="0" y="0"/>
            <a:chExt cx="812800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984062" y="9090325"/>
            <a:ext cx="3561277" cy="3561277"/>
          </a:xfrm>
          <a:custGeom>
            <a:avLst/>
            <a:gdLst/>
            <a:ahLst/>
            <a:cxnLst/>
            <a:rect l="l" t="t" r="r" b="b"/>
            <a:pathLst>
              <a:path w="3561277" h="3561277">
                <a:moveTo>
                  <a:pt x="0" y="0"/>
                </a:moveTo>
                <a:lnTo>
                  <a:pt x="3561277" y="0"/>
                </a:lnTo>
                <a:lnTo>
                  <a:pt x="3561277" y="3561277"/>
                </a:lnTo>
                <a:lnTo>
                  <a:pt x="0" y="3561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-1704992">
            <a:off x="-1546051" y="8393458"/>
            <a:ext cx="3186869" cy="3086100"/>
            <a:chOff x="0" y="0"/>
            <a:chExt cx="83934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39340" cy="812800"/>
            </a:xfrm>
            <a:custGeom>
              <a:avLst/>
              <a:gdLst/>
              <a:ahLst/>
              <a:cxnLst/>
              <a:rect l="l" t="t" r="r" b="b"/>
              <a:pathLst>
                <a:path w="839340" h="812800">
                  <a:moveTo>
                    <a:pt x="419670" y="0"/>
                  </a:moveTo>
                  <a:lnTo>
                    <a:pt x="839340" y="406400"/>
                  </a:lnTo>
                  <a:lnTo>
                    <a:pt x="419670" y="812800"/>
                  </a:lnTo>
                  <a:lnTo>
                    <a:pt x="0" y="406400"/>
                  </a:lnTo>
                  <a:lnTo>
                    <a:pt x="419670" y="0"/>
                  </a:lnTo>
                  <a:close/>
                </a:path>
              </a:pathLst>
            </a:custGeom>
            <a:solidFill>
              <a:srgbClr val="05294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44262" y="111125"/>
              <a:ext cx="550817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86394" y="-17303"/>
            <a:ext cx="13601700" cy="2069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2800" b="1" dirty="0">
                <a:solidFill>
                  <a:srgbClr val="05294D"/>
                </a:solidFill>
                <a:latin typeface="+mj-lt"/>
                <a:ea typeface="Poppins Bold"/>
                <a:cs typeface="Poppins Bold"/>
                <a:sym typeface="Poppins Bold"/>
              </a:rPr>
              <a:t>My Leadership Summary: Delivery and Empowerment Under Pressure</a:t>
            </a:r>
          </a:p>
          <a:p>
            <a:pPr algn="l">
              <a:lnSpc>
                <a:spcPts val="8800"/>
              </a:lnSpc>
            </a:pPr>
            <a:endParaRPr lang="en-US" sz="2800" b="1" dirty="0">
              <a:solidFill>
                <a:srgbClr val="05294D"/>
              </a:solidFill>
              <a:latin typeface="+mj-lt"/>
              <a:ea typeface="Poppins Bold"/>
              <a:cs typeface="Poppins Bold"/>
              <a:sym typeface="Poppi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90893" y="938058"/>
            <a:ext cx="11696700" cy="689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54"/>
              </a:lnSpc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Demonstrating strategic clarity, team empowerment, and resilience in high-pressure delivery.</a:t>
            </a:r>
          </a:p>
          <a:p>
            <a:pPr algn="l">
              <a:lnSpc>
                <a:spcPts val="2754"/>
              </a:lnSpc>
            </a:pP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</p:txBody>
      </p:sp>
      <p:graphicFrame>
        <p:nvGraphicFramePr>
          <p:cNvPr id="22" name="图示 21">
            <a:extLst>
              <a:ext uri="{FF2B5EF4-FFF2-40B4-BE49-F238E27FC236}">
                <a16:creationId xmlns:a16="http://schemas.microsoft.com/office/drawing/2014/main" id="{28C3A37F-11A2-3C0F-B9A2-405E268D20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1637790"/>
              </p:ext>
            </p:extLst>
          </p:nvPr>
        </p:nvGraphicFramePr>
        <p:xfrm>
          <a:off x="679213" y="71620"/>
          <a:ext cx="10429029" cy="746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3" name="圆角矩形标注 22">
            <a:extLst>
              <a:ext uri="{FF2B5EF4-FFF2-40B4-BE49-F238E27FC236}">
                <a16:creationId xmlns:a16="http://schemas.microsoft.com/office/drawing/2014/main" id="{6A1777C9-BFF4-95D5-34CF-D11F7217700C}"/>
              </a:ext>
            </a:extLst>
          </p:cNvPr>
          <p:cNvSpPr/>
          <p:nvPr/>
        </p:nvSpPr>
        <p:spPr>
          <a:xfrm>
            <a:off x="3467100" y="6739938"/>
            <a:ext cx="11353800" cy="2992695"/>
          </a:xfrm>
          <a:prstGeom prst="wedgeRoundRectCallout">
            <a:avLst>
              <a:gd name="adj1" fmla="val -1729"/>
              <a:gd name="adj2" fmla="val 47578"/>
              <a:gd name="adj3" fmla="val 16667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" altLang="zh-CN" sz="2800" dirty="0">
              <a:solidFill>
                <a:schemeClr val="tx1"/>
              </a:solidFill>
            </a:endParaRPr>
          </a:p>
          <a:p>
            <a:pPr marL="457200" indent="-457200">
              <a:buFont typeface="Wingdings" pitchFamily="2" charset="2"/>
              <a:buChar char="l"/>
            </a:pPr>
            <a:r>
              <a:rPr kumimoji="1" lang="en" altLang="zh-CN" sz="2800" dirty="0">
                <a:solidFill>
                  <a:schemeClr val="bg1"/>
                </a:solidFill>
              </a:rPr>
              <a:t>I have demonstrated the ability to diagnose organizational bottlenecks at a strategic level and to lead process transformation through data-driven decisions. </a:t>
            </a:r>
          </a:p>
          <a:p>
            <a:pPr marL="457200" indent="-457200">
              <a:buFont typeface="Wingdings" pitchFamily="2" charset="2"/>
              <a:buChar char="l"/>
            </a:pPr>
            <a:endParaRPr kumimoji="1" lang="en" altLang="zh-CN" sz="2800" dirty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l"/>
            </a:pPr>
            <a:r>
              <a:rPr kumimoji="1" lang="en" altLang="zh-CN" sz="2800" dirty="0">
                <a:solidFill>
                  <a:schemeClr val="bg1"/>
                </a:solidFill>
              </a:rPr>
              <a:t>I look forward to bringing this high-pressure delivery leadership to your organization.</a:t>
            </a:r>
          </a:p>
          <a:p>
            <a:endParaRPr kumimoji="1"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9FFD4274-B39B-267F-7E2E-79A0A3BB4E8E}"/>
              </a:ext>
            </a:extLst>
          </p:cNvPr>
          <p:cNvSpPr txBox="1"/>
          <p:nvPr/>
        </p:nvSpPr>
        <p:spPr>
          <a:xfrm>
            <a:off x="12807772" y="2358853"/>
            <a:ext cx="4801015" cy="374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4"/>
              </a:lnSpc>
            </a:pPr>
            <a:r>
              <a:rPr lang="en-US" sz="2503" b="1" dirty="0" err="1">
                <a:solidFill>
                  <a:schemeClr val="tx2">
                    <a:lumMod val="50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Yunmiao</a:t>
            </a:r>
            <a:r>
              <a:rPr lang="zh-CN" altLang="en-US" sz="2503" b="1" dirty="0">
                <a:solidFill>
                  <a:schemeClr val="tx2">
                    <a:lumMod val="50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altLang="zh-CN" sz="2503" b="1" dirty="0">
                <a:solidFill>
                  <a:schemeClr val="tx2">
                    <a:lumMod val="50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Zhang</a:t>
            </a:r>
            <a:r>
              <a:rPr lang="zh-CN" altLang="en-US" sz="2503" b="1" dirty="0">
                <a:solidFill>
                  <a:schemeClr val="tx2">
                    <a:lumMod val="50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endParaRPr lang="en-US" sz="2503" b="1" dirty="0">
              <a:solidFill>
                <a:schemeClr val="tx2">
                  <a:lumMod val="50000"/>
                </a:schemeClr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1DBF9551-CCDD-3AEC-0862-D7A560D39D7C}"/>
              </a:ext>
            </a:extLst>
          </p:cNvPr>
          <p:cNvSpPr txBox="1"/>
          <p:nvPr/>
        </p:nvSpPr>
        <p:spPr>
          <a:xfrm>
            <a:off x="12501924" y="2975068"/>
            <a:ext cx="5786076" cy="272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04"/>
              </a:lnSpc>
            </a:pPr>
            <a:r>
              <a:rPr lang="en-US" b="1" spc="200" dirty="0" err="1">
                <a:solidFill>
                  <a:schemeClr val="tx2">
                    <a:lumMod val="50000"/>
                  </a:schemeClr>
                </a:solidFill>
                <a:latin typeface="+mj-lt"/>
                <a:ea typeface="Poppins"/>
                <a:cs typeface="Poppins"/>
                <a:sym typeface="Poppins"/>
              </a:rPr>
              <a:t>www.linkedin.com</a:t>
            </a:r>
            <a:r>
              <a:rPr lang="en-US" b="1" spc="200" dirty="0">
                <a:solidFill>
                  <a:schemeClr val="tx2">
                    <a:lumMod val="50000"/>
                  </a:schemeClr>
                </a:solidFill>
                <a:latin typeface="+mj-lt"/>
                <a:ea typeface="Poppins"/>
                <a:cs typeface="Poppins"/>
                <a:sym typeface="Poppins"/>
              </a:rPr>
              <a:t>/in/</a:t>
            </a:r>
            <a:r>
              <a:rPr lang="en-US" b="1" spc="200" dirty="0" err="1">
                <a:solidFill>
                  <a:schemeClr val="tx2">
                    <a:lumMod val="50000"/>
                  </a:schemeClr>
                </a:solidFill>
                <a:latin typeface="+mj-lt"/>
                <a:ea typeface="Poppins"/>
                <a:cs typeface="Poppins"/>
                <a:sym typeface="Poppins"/>
              </a:rPr>
              <a:t>yunmiao</a:t>
            </a:r>
            <a:r>
              <a:rPr lang="en-US" b="1" spc="200" dirty="0">
                <a:solidFill>
                  <a:schemeClr val="tx2">
                    <a:lumMod val="50000"/>
                  </a:schemeClr>
                </a:solidFill>
                <a:latin typeface="+mj-lt"/>
                <a:ea typeface="Poppins"/>
                <a:cs typeface="Poppins"/>
                <a:sym typeface="Poppins"/>
              </a:rPr>
              <a:t>-</a:t>
            </a:r>
            <a:r>
              <a:rPr lang="en-US" b="1" spc="200" dirty="0" err="1">
                <a:solidFill>
                  <a:schemeClr val="tx2">
                    <a:lumMod val="50000"/>
                  </a:schemeClr>
                </a:solidFill>
                <a:latin typeface="+mj-lt"/>
                <a:ea typeface="Poppins"/>
                <a:cs typeface="Poppins"/>
                <a:sym typeface="Poppins"/>
              </a:rPr>
              <a:t>zhang</a:t>
            </a:r>
            <a:r>
              <a:rPr lang="en-US" b="1" spc="200" dirty="0">
                <a:solidFill>
                  <a:schemeClr val="tx2">
                    <a:lumMod val="50000"/>
                  </a:schemeClr>
                </a:solidFill>
                <a:latin typeface="+mj-lt"/>
                <a:ea typeface="Poppins"/>
                <a:cs typeface="Poppins"/>
                <a:sym typeface="Poppins"/>
              </a:rPr>
              <a:t>-aster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321980"/>
            <a:ext cx="16230600" cy="4936320"/>
            <a:chOff x="0" y="0"/>
            <a:chExt cx="21640800" cy="65817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8985" b="18601"/>
            <a:stretch>
              <a:fillRect/>
            </a:stretch>
          </p:blipFill>
          <p:spPr>
            <a:xfrm>
              <a:off x="0" y="0"/>
              <a:ext cx="21640800" cy="65817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3702191" y="-2668689"/>
            <a:ext cx="6869952" cy="686995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335786" y="218598"/>
            <a:ext cx="2763556" cy="2763556"/>
          </a:xfrm>
          <a:custGeom>
            <a:avLst/>
            <a:gdLst/>
            <a:ahLst/>
            <a:cxnLst/>
            <a:rect l="l" t="t" r="r" b="b"/>
            <a:pathLst>
              <a:path w="2763556" h="2763556">
                <a:moveTo>
                  <a:pt x="0" y="0"/>
                </a:moveTo>
                <a:lnTo>
                  <a:pt x="2763556" y="0"/>
                </a:lnTo>
                <a:lnTo>
                  <a:pt x="2763556" y="2763556"/>
                </a:lnTo>
                <a:lnTo>
                  <a:pt x="0" y="2763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25786" y="8413109"/>
            <a:ext cx="2763556" cy="2763556"/>
          </a:xfrm>
          <a:custGeom>
            <a:avLst/>
            <a:gdLst/>
            <a:ahLst/>
            <a:cxnLst/>
            <a:rect l="l" t="t" r="r" b="b"/>
            <a:pathLst>
              <a:path w="2763556" h="2763556">
                <a:moveTo>
                  <a:pt x="0" y="0"/>
                </a:moveTo>
                <a:lnTo>
                  <a:pt x="2763556" y="0"/>
                </a:lnTo>
                <a:lnTo>
                  <a:pt x="2763556" y="2763556"/>
                </a:lnTo>
                <a:lnTo>
                  <a:pt x="0" y="27635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336041" y="8905222"/>
            <a:ext cx="2763556" cy="2763556"/>
          </a:xfrm>
          <a:custGeom>
            <a:avLst/>
            <a:gdLst/>
            <a:ahLst/>
            <a:cxnLst/>
            <a:rect l="l" t="t" r="r" b="b"/>
            <a:pathLst>
              <a:path w="2763556" h="2763556">
                <a:moveTo>
                  <a:pt x="0" y="0"/>
                </a:moveTo>
                <a:lnTo>
                  <a:pt x="2763556" y="0"/>
                </a:lnTo>
                <a:lnTo>
                  <a:pt x="2763556" y="2763556"/>
                </a:lnTo>
                <a:lnTo>
                  <a:pt x="0" y="27635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2175915">
            <a:off x="-1593435" y="-1324452"/>
            <a:ext cx="3186869" cy="3086100"/>
            <a:chOff x="0" y="0"/>
            <a:chExt cx="83934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39340" cy="812800"/>
            </a:xfrm>
            <a:custGeom>
              <a:avLst/>
              <a:gdLst/>
              <a:ahLst/>
              <a:cxnLst/>
              <a:rect l="l" t="t" r="r" b="b"/>
              <a:pathLst>
                <a:path w="839340" h="812800">
                  <a:moveTo>
                    <a:pt x="419670" y="0"/>
                  </a:moveTo>
                  <a:lnTo>
                    <a:pt x="839340" y="406400"/>
                  </a:lnTo>
                  <a:lnTo>
                    <a:pt x="419670" y="812800"/>
                  </a:lnTo>
                  <a:lnTo>
                    <a:pt x="0" y="406400"/>
                  </a:lnTo>
                  <a:lnTo>
                    <a:pt x="419670" y="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44262" y="111125"/>
              <a:ext cx="550817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9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-2454153" y="-2162301"/>
            <a:ext cx="4871708" cy="4871708"/>
            <a:chOff x="0" y="0"/>
            <a:chExt cx="6355080" cy="63550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5874253" y="-4193857"/>
            <a:ext cx="5246370" cy="5246370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4954392" y="1195388"/>
            <a:ext cx="8379216" cy="137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43492" y="2709407"/>
            <a:ext cx="4801015" cy="374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4"/>
              </a:lnSpc>
            </a:pPr>
            <a:r>
              <a:rPr lang="en-US" sz="2503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Yunmiao</a:t>
            </a:r>
            <a:r>
              <a:rPr lang="zh-CN" altLang="en-US" sz="250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altLang="zh-CN" sz="250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Zhang</a:t>
            </a:r>
            <a:r>
              <a:rPr lang="zh-CN" altLang="en-US" sz="250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endParaRPr lang="en-US" sz="2503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850807" y="9650584"/>
            <a:ext cx="7024735" cy="288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04"/>
              </a:lnSpc>
            </a:pPr>
            <a:r>
              <a:rPr lang="en-US" sz="2003" spc="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www.linkedin.com</a:t>
            </a:r>
            <a:r>
              <a:rPr lang="en-US" sz="2003" spc="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/in/</a:t>
            </a:r>
            <a:r>
              <a:rPr lang="en-US" sz="2003" spc="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yunmiao</a:t>
            </a:r>
            <a:r>
              <a:rPr lang="en-US" sz="2003" spc="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2003" spc="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zhang</a:t>
            </a:r>
            <a:r>
              <a:rPr lang="en-US" sz="2003" spc="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-aster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465</Words>
  <Application>Microsoft Macintosh PowerPoint</Application>
  <PresentationFormat>自定义</PresentationFormat>
  <Paragraphs>59</Paragraphs>
  <Slides>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Wingdings</vt:lpstr>
      <vt:lpstr>Poppins</vt:lpstr>
      <vt:lpstr>Poppins Bold Italics</vt:lpstr>
      <vt:lpstr>Poppins Italics</vt:lpstr>
      <vt:lpstr>Arial</vt:lpstr>
      <vt:lpstr>Poppins Bold</vt:lpstr>
      <vt:lpstr>等线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Professional Business Presentation</dc:title>
  <cp:lastModifiedBy>Aster Zhang</cp:lastModifiedBy>
  <cp:revision>11</cp:revision>
  <dcterms:created xsi:type="dcterms:W3CDTF">2006-08-16T00:00:00Z</dcterms:created>
  <dcterms:modified xsi:type="dcterms:W3CDTF">2025-10-28T00:17:24Z</dcterms:modified>
  <dc:identifier>DAG2-axqCnQ</dc:identifier>
</cp:coreProperties>
</file>